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8" r:id="rId2"/>
    <p:sldId id="411" r:id="rId3"/>
    <p:sldId id="884" r:id="rId4"/>
    <p:sldId id="855" r:id="rId5"/>
    <p:sldId id="872" r:id="rId6"/>
    <p:sldId id="879" r:id="rId7"/>
    <p:sldId id="878" r:id="rId8"/>
    <p:sldId id="890" r:id="rId9"/>
    <p:sldId id="880" r:id="rId10"/>
    <p:sldId id="881" r:id="rId11"/>
    <p:sldId id="886" r:id="rId12"/>
    <p:sldId id="882" r:id="rId13"/>
    <p:sldId id="844" r:id="rId14"/>
    <p:sldId id="754" r:id="rId15"/>
    <p:sldId id="870" r:id="rId16"/>
    <p:sldId id="874" r:id="rId17"/>
    <p:sldId id="883" r:id="rId18"/>
    <p:sldId id="871" r:id="rId19"/>
    <p:sldId id="887" r:id="rId20"/>
    <p:sldId id="889" r:id="rId21"/>
    <p:sldId id="888" r:id="rId22"/>
    <p:sldId id="260"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p:normalViewPr>
  <p:slideViewPr>
    <p:cSldViewPr snapToGrid="0" snapToObjects="1">
      <p:cViewPr varScale="1">
        <p:scale>
          <a:sx n="123" d="100"/>
          <a:sy n="123" d="100"/>
        </p:scale>
        <p:origin x="114" y="2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a\Dropbox%20(Vestlandsforsking)\VF-felles\Milj&#248;gruppa\prosjekter_tema\klimas&#229;rbarheit\klima%20koordinering\Interne%20notater\E-klimam&#229;l%20og%20klimautslipp%20&#8211;%20n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b="1"/>
              <a:t>Utviklingen av "norske" klimagassutslipp 1990-2017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9.6206255468066493E-2"/>
          <c:y val="0.10319145494487145"/>
          <c:w val="0.87323818897637795"/>
          <c:h val="0.74505220644636116"/>
        </c:manualLayout>
      </c:layout>
      <c:lineChart>
        <c:grouping val="standard"/>
        <c:varyColors val="0"/>
        <c:ser>
          <c:idx val="0"/>
          <c:order val="0"/>
          <c:tx>
            <c:strRef>
              <c:f>'forbruk versus geografisk'!$B$22</c:f>
              <c:strCache>
                <c:ptCount val="1"/>
                <c:pt idx="0">
                  <c:v>Direkte utslipp som skjer innenfor Norges grenser</c:v>
                </c:pt>
              </c:strCache>
            </c:strRef>
          </c:tx>
          <c:spPr>
            <a:ln w="28575" cap="rnd">
              <a:solidFill>
                <a:sysClr val="windowText" lastClr="000000"/>
              </a:solidFill>
              <a:round/>
            </a:ln>
            <a:effectLst/>
          </c:spPr>
          <c:marker>
            <c:symbol val="none"/>
          </c:marker>
          <c:cat>
            <c:numRef>
              <c:f>'forbruk versus geografisk'!$C$21:$AD$21</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'forbruk versus geografisk'!$C$22:$AD$22</c:f>
              <c:numCache>
                <c:formatCode>_-* #,##0_-;\-* #,##0_-;_-* "-"??_-;_-@_-</c:formatCode>
                <c:ptCount val="28"/>
                <c:pt idx="0">
                  <c:v>51.5</c:v>
                </c:pt>
                <c:pt idx="1">
                  <c:v>49.1</c:v>
                </c:pt>
                <c:pt idx="2">
                  <c:v>47.3</c:v>
                </c:pt>
                <c:pt idx="3">
                  <c:v>49.3</c:v>
                </c:pt>
                <c:pt idx="4">
                  <c:v>51.3</c:v>
                </c:pt>
                <c:pt idx="5">
                  <c:v>51</c:v>
                </c:pt>
                <c:pt idx="6">
                  <c:v>54</c:v>
                </c:pt>
                <c:pt idx="7">
                  <c:v>54</c:v>
                </c:pt>
                <c:pt idx="8">
                  <c:v>54.3</c:v>
                </c:pt>
                <c:pt idx="9">
                  <c:v>55.2</c:v>
                </c:pt>
                <c:pt idx="10">
                  <c:v>54.6</c:v>
                </c:pt>
                <c:pt idx="11">
                  <c:v>55.8</c:v>
                </c:pt>
                <c:pt idx="12">
                  <c:v>54.8</c:v>
                </c:pt>
                <c:pt idx="13">
                  <c:v>55.4</c:v>
                </c:pt>
                <c:pt idx="14">
                  <c:v>56.1</c:v>
                </c:pt>
                <c:pt idx="15">
                  <c:v>55.1</c:v>
                </c:pt>
                <c:pt idx="16">
                  <c:v>54.8</c:v>
                </c:pt>
                <c:pt idx="17">
                  <c:v>56.7</c:v>
                </c:pt>
                <c:pt idx="18">
                  <c:v>55.1</c:v>
                </c:pt>
                <c:pt idx="19">
                  <c:v>52.4</c:v>
                </c:pt>
                <c:pt idx="20">
                  <c:v>55.1</c:v>
                </c:pt>
                <c:pt idx="21">
                  <c:v>54.2</c:v>
                </c:pt>
                <c:pt idx="22">
                  <c:v>53.7</c:v>
                </c:pt>
                <c:pt idx="23">
                  <c:v>53.4</c:v>
                </c:pt>
                <c:pt idx="24">
                  <c:v>53.2</c:v>
                </c:pt>
                <c:pt idx="25">
                  <c:v>53.9</c:v>
                </c:pt>
                <c:pt idx="26">
                  <c:v>53.9</c:v>
                </c:pt>
                <c:pt idx="27">
                  <c:v>53.9</c:v>
                </c:pt>
              </c:numCache>
            </c:numRef>
          </c:val>
          <c:smooth val="0"/>
          <c:extLst>
            <c:ext xmlns:c16="http://schemas.microsoft.com/office/drawing/2014/chart" uri="{C3380CC4-5D6E-409C-BE32-E72D297353CC}">
              <c16:uniqueId val="{00000000-7D52-4821-A47A-5E83A71843CD}"/>
            </c:ext>
          </c:extLst>
        </c:ser>
        <c:ser>
          <c:idx val="1"/>
          <c:order val="1"/>
          <c:tx>
            <c:strRef>
              <c:f>'forbruk versus geografisk'!$B$23</c:f>
              <c:strCache>
                <c:ptCount val="1"/>
                <c:pt idx="0">
                  <c:v>Direkte og indirekte utslipp utløst av norsk privat og offentlig forbruk</c:v>
                </c:pt>
              </c:strCache>
            </c:strRef>
          </c:tx>
          <c:spPr>
            <a:ln w="28575" cap="rnd">
              <a:solidFill>
                <a:sysClr val="windowText" lastClr="000000"/>
              </a:solidFill>
              <a:prstDash val="sysDash"/>
              <a:round/>
            </a:ln>
            <a:effectLst/>
          </c:spPr>
          <c:marker>
            <c:symbol val="none"/>
          </c:marker>
          <c:cat>
            <c:numRef>
              <c:f>'forbruk versus geografisk'!$C$21:$AD$21</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cat>
          <c:val>
            <c:numRef>
              <c:f>'forbruk versus geografisk'!$C$23:$AD$23</c:f>
              <c:numCache>
                <c:formatCode>_-* #,##0_-;\-* #,##0_-;_-* "-"??_-;_-@_-</c:formatCode>
                <c:ptCount val="28"/>
                <c:pt idx="0">
                  <c:v>72.2</c:v>
                </c:pt>
                <c:pt idx="1">
                  <c:v>70.599999999999994</c:v>
                </c:pt>
                <c:pt idx="2">
                  <c:v>69</c:v>
                </c:pt>
                <c:pt idx="3">
                  <c:v>69.900000000000006</c:v>
                </c:pt>
                <c:pt idx="4">
                  <c:v>72.3</c:v>
                </c:pt>
                <c:pt idx="5">
                  <c:v>73.599999999999994</c:v>
                </c:pt>
                <c:pt idx="6">
                  <c:v>81.400000000000006</c:v>
                </c:pt>
                <c:pt idx="7">
                  <c:v>84.2</c:v>
                </c:pt>
                <c:pt idx="8">
                  <c:v>76.900000000000006</c:v>
                </c:pt>
                <c:pt idx="9">
                  <c:v>71.8</c:v>
                </c:pt>
                <c:pt idx="10">
                  <c:v>74.2</c:v>
                </c:pt>
                <c:pt idx="11">
                  <c:v>69.7</c:v>
                </c:pt>
                <c:pt idx="12">
                  <c:v>74.400000000000006</c:v>
                </c:pt>
                <c:pt idx="13">
                  <c:v>94.9</c:v>
                </c:pt>
                <c:pt idx="14">
                  <c:v>91.9</c:v>
                </c:pt>
                <c:pt idx="15">
                  <c:v>89.3</c:v>
                </c:pt>
                <c:pt idx="16">
                  <c:v>85.5</c:v>
                </c:pt>
                <c:pt idx="17">
                  <c:v>92.3</c:v>
                </c:pt>
                <c:pt idx="18">
                  <c:v>92.6</c:v>
                </c:pt>
                <c:pt idx="19">
                  <c:v>84.9</c:v>
                </c:pt>
                <c:pt idx="20">
                  <c:v>91.4</c:v>
                </c:pt>
                <c:pt idx="21">
                  <c:v>92.6</c:v>
                </c:pt>
                <c:pt idx="22">
                  <c:v>93</c:v>
                </c:pt>
                <c:pt idx="23">
                  <c:v>94.6</c:v>
                </c:pt>
                <c:pt idx="24">
                  <c:v>91.9</c:v>
                </c:pt>
                <c:pt idx="25">
                  <c:v>91.5</c:v>
                </c:pt>
                <c:pt idx="26">
                  <c:v>98.9</c:v>
                </c:pt>
                <c:pt idx="27">
                  <c:v>103</c:v>
                </c:pt>
              </c:numCache>
            </c:numRef>
          </c:val>
          <c:smooth val="0"/>
          <c:extLst>
            <c:ext xmlns:c16="http://schemas.microsoft.com/office/drawing/2014/chart" uri="{C3380CC4-5D6E-409C-BE32-E72D297353CC}">
              <c16:uniqueId val="{00000001-7D52-4821-A47A-5E83A71843CD}"/>
            </c:ext>
          </c:extLst>
        </c:ser>
        <c:dLbls>
          <c:showLegendKey val="0"/>
          <c:showVal val="0"/>
          <c:showCatName val="0"/>
          <c:showSerName val="0"/>
          <c:showPercent val="0"/>
          <c:showBubbleSize val="0"/>
        </c:dLbls>
        <c:smooth val="0"/>
        <c:axId val="500886640"/>
        <c:axId val="500885984"/>
      </c:lineChart>
      <c:catAx>
        <c:axId val="500886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00885984"/>
        <c:crosses val="autoZero"/>
        <c:auto val="1"/>
        <c:lblAlgn val="ctr"/>
        <c:lblOffset val="100"/>
        <c:noMultiLvlLbl val="0"/>
      </c:catAx>
      <c:valAx>
        <c:axId val="500885984"/>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00886640"/>
        <c:crosses val="autoZero"/>
        <c:crossBetween val="between"/>
      </c:valAx>
      <c:spPr>
        <a:noFill/>
        <a:ln>
          <a:noFill/>
        </a:ln>
        <a:effectLst/>
      </c:spPr>
    </c:plotArea>
    <c:legend>
      <c:legendPos val="b"/>
      <c:layout>
        <c:manualLayout>
          <c:xMode val="edge"/>
          <c:yMode val="edge"/>
          <c:x val="0.23592341565092556"/>
          <c:y val="0.11242804604588562"/>
          <c:w val="0.5621262053704591"/>
          <c:h val="0.12160402414906885"/>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a:outerShdw blurRad="50800" dist="38100" dir="2700000" algn="tl" rotWithShape="0">
        <a:prstClr val="black">
          <a:alpha val="40000"/>
        </a:prstClr>
      </a:outerShdw>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799E9-8E9F-49BD-A335-6AD7B4D9E19F}" type="datetimeFigureOut">
              <a:rPr lang="nn-NO" smtClean="0"/>
              <a:t>29.10.2020</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43FC8-DF57-43D8-AC19-237D9B531E13}" type="slidenum">
              <a:rPr lang="nn-NO" smtClean="0"/>
              <a:t>‹#›</a:t>
            </a:fld>
            <a:endParaRPr lang="nn-NO"/>
          </a:p>
        </p:txBody>
      </p:sp>
    </p:spTree>
    <p:extLst>
      <p:ext uri="{BB962C8B-B14F-4D97-AF65-F5344CB8AC3E}">
        <p14:creationId xmlns:p14="http://schemas.microsoft.com/office/powerpoint/2010/main" val="263237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F77C2C-CEA6-454C-AA6C-2F6C04ECE90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CF06DDF-F44D-9B4C-824B-065D1E08B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279EA53-2B4D-4943-897A-7DF6539A67BA}"/>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dirty="0"/>
          </a:p>
        </p:txBody>
      </p:sp>
      <p:sp>
        <p:nvSpPr>
          <p:cNvPr id="5" name="Plassholder for bunntekst 4">
            <a:extLst>
              <a:ext uri="{FF2B5EF4-FFF2-40B4-BE49-F238E27FC236}">
                <a16:creationId xmlns:a16="http://schemas.microsoft.com/office/drawing/2014/main" id="{E3F99537-0AF8-5147-8869-0B193B291CE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B9AD65E6-1A26-6745-BFD4-017FC5D54650}"/>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1540177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3EC61E-1790-1448-A783-00EC6A85D15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A917824-A2F6-8B4F-83C4-90A4E5A4FFC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95F1F52-9391-494A-9A76-92B741FC8F34}"/>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5" name="Plassholder for bunntekst 4">
            <a:extLst>
              <a:ext uri="{FF2B5EF4-FFF2-40B4-BE49-F238E27FC236}">
                <a16:creationId xmlns:a16="http://schemas.microsoft.com/office/drawing/2014/main" id="{3DCC5083-87C5-FE43-B2FC-8D82B5629BF4}"/>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379B3936-E750-A146-8B63-082C599D4A13}"/>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126772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3C188F5-F822-F545-B814-00E34EA9986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79C3D19-BB40-7049-BD3D-099966C3EF2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52A16E-F276-E944-AAA0-9025AB3DFAA3}"/>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5" name="Plassholder for bunntekst 4">
            <a:extLst>
              <a:ext uri="{FF2B5EF4-FFF2-40B4-BE49-F238E27FC236}">
                <a16:creationId xmlns:a16="http://schemas.microsoft.com/office/drawing/2014/main" id="{CBE97958-8DF3-5E41-AA30-FFCC54600C51}"/>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57195D36-C52C-494A-BAB0-EAD72300318E}"/>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402714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3B8BC9-A538-9442-8273-5D82C18132D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065FC94-EC98-B843-ABD2-F3FE583CA34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6351741-E101-F44A-86AB-045432F69D85}"/>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5" name="Plassholder for bunntekst 4">
            <a:extLst>
              <a:ext uri="{FF2B5EF4-FFF2-40B4-BE49-F238E27FC236}">
                <a16:creationId xmlns:a16="http://schemas.microsoft.com/office/drawing/2014/main" id="{94883495-A19D-374B-8231-7F2AF4D8507E}"/>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98B5512D-C2C5-544A-BC9D-E7DD6DCD9281}"/>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grpSp>
        <p:nvGrpSpPr>
          <p:cNvPr id="15" name="Google Shape;237;p22">
            <a:extLst>
              <a:ext uri="{FF2B5EF4-FFF2-40B4-BE49-F238E27FC236}">
                <a16:creationId xmlns:a16="http://schemas.microsoft.com/office/drawing/2014/main" id="{03C3F9A9-3E76-4467-894C-4941FB0C7D84}"/>
              </a:ext>
            </a:extLst>
          </p:cNvPr>
          <p:cNvGrpSpPr/>
          <p:nvPr userDrawn="1"/>
        </p:nvGrpSpPr>
        <p:grpSpPr>
          <a:xfrm>
            <a:off x="838200" y="1644969"/>
            <a:ext cx="10531503" cy="45719"/>
            <a:chOff x="80039" y="3897630"/>
            <a:chExt cx="12097890" cy="1284139"/>
          </a:xfrm>
        </p:grpSpPr>
        <p:sp>
          <p:nvSpPr>
            <p:cNvPr id="16" name="Google Shape;238;p22">
              <a:extLst>
                <a:ext uri="{FF2B5EF4-FFF2-40B4-BE49-F238E27FC236}">
                  <a16:creationId xmlns:a16="http://schemas.microsoft.com/office/drawing/2014/main" id="{A3861AD1-073B-4353-8E68-09474BB52EFB}"/>
                </a:ext>
              </a:extLst>
            </p:cNvPr>
            <p:cNvSpPr txBox="1"/>
            <p:nvPr/>
          </p:nvSpPr>
          <p:spPr>
            <a:xfrm>
              <a:off x="80039" y="3897630"/>
              <a:ext cx="4032630" cy="1284139"/>
            </a:xfrm>
            <a:prstGeom prst="rect">
              <a:avLst/>
            </a:prstGeom>
            <a:solidFill>
              <a:srgbClr val="21CDB1"/>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sp>
          <p:nvSpPr>
            <p:cNvPr id="17" name="Google Shape;239;p22">
              <a:extLst>
                <a:ext uri="{FF2B5EF4-FFF2-40B4-BE49-F238E27FC236}">
                  <a16:creationId xmlns:a16="http://schemas.microsoft.com/office/drawing/2014/main" id="{94CE935F-10C9-4B82-8BE2-DFB10B4150DA}"/>
                </a:ext>
              </a:extLst>
            </p:cNvPr>
            <p:cNvSpPr txBox="1"/>
            <p:nvPr/>
          </p:nvSpPr>
          <p:spPr>
            <a:xfrm>
              <a:off x="4112669" y="3897630"/>
              <a:ext cx="4032630" cy="1284139"/>
            </a:xfrm>
            <a:prstGeom prst="rect">
              <a:avLst/>
            </a:prstGeom>
            <a:solidFill>
              <a:srgbClr val="F98054"/>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sp>
          <p:nvSpPr>
            <p:cNvPr id="18" name="Google Shape;240;p22">
              <a:extLst>
                <a:ext uri="{FF2B5EF4-FFF2-40B4-BE49-F238E27FC236}">
                  <a16:creationId xmlns:a16="http://schemas.microsoft.com/office/drawing/2014/main" id="{6B052293-838E-4015-84DF-C563CD48AEBF}"/>
                </a:ext>
              </a:extLst>
            </p:cNvPr>
            <p:cNvSpPr txBox="1"/>
            <p:nvPr/>
          </p:nvSpPr>
          <p:spPr>
            <a:xfrm>
              <a:off x="8145299" y="3897630"/>
              <a:ext cx="4032630" cy="1284139"/>
            </a:xfrm>
            <a:prstGeom prst="rect">
              <a:avLst/>
            </a:prstGeom>
            <a:solidFill>
              <a:srgbClr val="FDB05A"/>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201771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87620E-EB4E-EC43-B2FF-E3490FE1144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15E1E3E-3B14-F346-A706-C6C55D048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1871DC5-0107-A64C-8D2B-1D6B405E3562}"/>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5" name="Plassholder for bunntekst 4">
            <a:extLst>
              <a:ext uri="{FF2B5EF4-FFF2-40B4-BE49-F238E27FC236}">
                <a16:creationId xmlns:a16="http://schemas.microsoft.com/office/drawing/2014/main" id="{CC939E2A-7837-3746-AF71-9245C2FF0E67}"/>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0A70BA83-98B6-3B44-849A-01FA979CD361}"/>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302249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912355-79ED-0D4D-8D3B-5037BB58E16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514798F-2278-B245-8E18-02ED39EE4B3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1104FD4-CCD6-764A-B09F-139CED8EA01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6C92BF1-3FB1-F240-9BBA-4072494E23B9}"/>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6" name="Plassholder for bunntekst 5">
            <a:extLst>
              <a:ext uri="{FF2B5EF4-FFF2-40B4-BE49-F238E27FC236}">
                <a16:creationId xmlns:a16="http://schemas.microsoft.com/office/drawing/2014/main" id="{EB09E620-F790-864B-B799-9125F3297D97}"/>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4E84AB65-003B-F04B-ACD4-E417FC5399C2}"/>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3706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0BFC2B-A15B-C04B-B551-3D139BF149D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F0854E4E-177B-0A40-A1D9-DE70E9C6B7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A3DBD8D-D340-4E48-9DC0-C67CE2F21DF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6A46E79-2D00-B94C-AC2F-48639724B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EA5ABAB-4422-EF4E-80E1-C3D4D32280C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F76D39E-09D8-F94B-9899-ABD07968E1D4}"/>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8" name="Plassholder for bunntekst 7">
            <a:extLst>
              <a:ext uri="{FF2B5EF4-FFF2-40B4-BE49-F238E27FC236}">
                <a16:creationId xmlns:a16="http://schemas.microsoft.com/office/drawing/2014/main" id="{E1206625-C7B3-2748-927C-CD6DA464436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a:extLst>
              <a:ext uri="{FF2B5EF4-FFF2-40B4-BE49-F238E27FC236}">
                <a16:creationId xmlns:a16="http://schemas.microsoft.com/office/drawing/2014/main" id="{196C0C70-C70E-A943-8752-B5AD3D7448F4}"/>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3103722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094CB9-C8EE-9D4C-8ECF-28F2EFDAA3FE}"/>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979A510-469F-D148-A67C-8D753C4048E8}"/>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4" name="Plassholder for bunntekst 3">
            <a:extLst>
              <a:ext uri="{FF2B5EF4-FFF2-40B4-BE49-F238E27FC236}">
                <a16:creationId xmlns:a16="http://schemas.microsoft.com/office/drawing/2014/main" id="{9E604D65-8C45-4F46-8C25-A26B68BB1E6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F32AB83C-58D7-714F-AEEC-954BE178E9FE}"/>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grpSp>
        <p:nvGrpSpPr>
          <p:cNvPr id="6" name="Google Shape;237;p22">
            <a:extLst>
              <a:ext uri="{FF2B5EF4-FFF2-40B4-BE49-F238E27FC236}">
                <a16:creationId xmlns:a16="http://schemas.microsoft.com/office/drawing/2014/main" id="{95066ED1-76F5-4CCF-92EB-B39E504357D4}"/>
              </a:ext>
            </a:extLst>
          </p:cNvPr>
          <p:cNvGrpSpPr/>
          <p:nvPr userDrawn="1"/>
        </p:nvGrpSpPr>
        <p:grpSpPr>
          <a:xfrm>
            <a:off x="838200" y="1644969"/>
            <a:ext cx="10531503" cy="45719"/>
            <a:chOff x="80039" y="3897630"/>
            <a:chExt cx="12097890" cy="1284139"/>
          </a:xfrm>
        </p:grpSpPr>
        <p:sp>
          <p:nvSpPr>
            <p:cNvPr id="7" name="Google Shape;238;p22">
              <a:extLst>
                <a:ext uri="{FF2B5EF4-FFF2-40B4-BE49-F238E27FC236}">
                  <a16:creationId xmlns:a16="http://schemas.microsoft.com/office/drawing/2014/main" id="{F1CF0F98-8F83-49F9-A677-9051C1DA31F5}"/>
                </a:ext>
              </a:extLst>
            </p:cNvPr>
            <p:cNvSpPr txBox="1"/>
            <p:nvPr/>
          </p:nvSpPr>
          <p:spPr>
            <a:xfrm>
              <a:off x="80039" y="3897630"/>
              <a:ext cx="4032630" cy="1284139"/>
            </a:xfrm>
            <a:prstGeom prst="rect">
              <a:avLst/>
            </a:prstGeom>
            <a:solidFill>
              <a:srgbClr val="21CDB1"/>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sp>
          <p:nvSpPr>
            <p:cNvPr id="8" name="Google Shape;239;p22">
              <a:extLst>
                <a:ext uri="{FF2B5EF4-FFF2-40B4-BE49-F238E27FC236}">
                  <a16:creationId xmlns:a16="http://schemas.microsoft.com/office/drawing/2014/main" id="{1C8F26C5-9872-4B84-B75B-5A5DEC7C8C44}"/>
                </a:ext>
              </a:extLst>
            </p:cNvPr>
            <p:cNvSpPr txBox="1"/>
            <p:nvPr/>
          </p:nvSpPr>
          <p:spPr>
            <a:xfrm>
              <a:off x="4112669" y="3897630"/>
              <a:ext cx="4032630" cy="1284139"/>
            </a:xfrm>
            <a:prstGeom prst="rect">
              <a:avLst/>
            </a:prstGeom>
            <a:solidFill>
              <a:srgbClr val="F98054"/>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sp>
          <p:nvSpPr>
            <p:cNvPr id="9" name="Google Shape;240;p22">
              <a:extLst>
                <a:ext uri="{FF2B5EF4-FFF2-40B4-BE49-F238E27FC236}">
                  <a16:creationId xmlns:a16="http://schemas.microsoft.com/office/drawing/2014/main" id="{17040C18-D3BA-4C1E-902E-DA43C6164001}"/>
                </a:ext>
              </a:extLst>
            </p:cNvPr>
            <p:cNvSpPr txBox="1"/>
            <p:nvPr/>
          </p:nvSpPr>
          <p:spPr>
            <a:xfrm>
              <a:off x="8145299" y="3897630"/>
              <a:ext cx="4032630" cy="1284139"/>
            </a:xfrm>
            <a:prstGeom prst="rect">
              <a:avLst/>
            </a:prstGeom>
            <a:solidFill>
              <a:srgbClr val="FDB05A"/>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63790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DD738F9-B0E4-1C43-8B4D-59BAD1EE778F}"/>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3" name="Plassholder for bunntekst 2">
            <a:extLst>
              <a:ext uri="{FF2B5EF4-FFF2-40B4-BE49-F238E27FC236}">
                <a16:creationId xmlns:a16="http://schemas.microsoft.com/office/drawing/2014/main" id="{E1D9E32B-63E2-C54F-875B-3AD5DD072E52}"/>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646750B4-5726-214D-B769-62071B90BAD6}"/>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177712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A5BA28-003B-F14D-BE73-38204DD52A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8D837E2-BDF9-794B-AA11-A0026D5E7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833DF0C-8742-CD4E-A883-14B371441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EDE2F00-EDA9-324D-87B4-AC693AC946CF}"/>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6" name="Plassholder for bunntekst 5">
            <a:extLst>
              <a:ext uri="{FF2B5EF4-FFF2-40B4-BE49-F238E27FC236}">
                <a16:creationId xmlns:a16="http://schemas.microsoft.com/office/drawing/2014/main" id="{355EC373-35B7-AE45-8555-A1975079BF8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ED3A1CD9-4DD4-B84A-9789-6220C47EB648}"/>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2644544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F6169C-BC69-7343-99B8-1AA66F8E63E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936C69F-3AF7-1540-9566-0E31E7501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F2C2E7A0-5AEE-B84F-BFB8-D12005A3B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F43EC39-5D93-5B40-8038-A7D71A293E05}"/>
              </a:ext>
            </a:extLst>
          </p:cNvPr>
          <p:cNvSpPr>
            <a:spLocks noGrp="1"/>
          </p:cNvSpPr>
          <p:nvPr>
            <p:ph type="dt" sz="half" idx="10"/>
          </p:nvPr>
        </p:nvSpPr>
        <p:spPr>
          <a:xfrm>
            <a:off x="838200" y="6356350"/>
            <a:ext cx="2743200" cy="365125"/>
          </a:xfrm>
          <a:prstGeom prst="rect">
            <a:avLst/>
          </a:prstGeom>
        </p:spPr>
        <p:txBody>
          <a:bodyPr/>
          <a:lstStyle/>
          <a:p>
            <a:fld id="{C5C63B5B-314E-5544-A4A2-CA84EA4B3DE3}" type="datetimeFigureOut">
              <a:rPr lang="nb-NO" smtClean="0"/>
              <a:t>29.10.2020</a:t>
            </a:fld>
            <a:endParaRPr lang="nb-NO"/>
          </a:p>
        </p:txBody>
      </p:sp>
      <p:sp>
        <p:nvSpPr>
          <p:cNvPr id="6" name="Plassholder for bunntekst 5">
            <a:extLst>
              <a:ext uri="{FF2B5EF4-FFF2-40B4-BE49-F238E27FC236}">
                <a16:creationId xmlns:a16="http://schemas.microsoft.com/office/drawing/2014/main" id="{175F39FA-0ABF-9A4F-B426-355050A801B5}"/>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EBAAD92D-4F51-9A44-89D9-8713A774AAB6}"/>
              </a:ext>
            </a:extLst>
          </p:cNvPr>
          <p:cNvSpPr>
            <a:spLocks noGrp="1"/>
          </p:cNvSpPr>
          <p:nvPr>
            <p:ph type="sldNum" sz="quarter" idx="12"/>
          </p:nvPr>
        </p:nvSpPr>
        <p:spPr>
          <a:xfrm>
            <a:off x="8610600" y="6356350"/>
            <a:ext cx="2743200" cy="365125"/>
          </a:xfrm>
          <a:prstGeom prst="rect">
            <a:avLst/>
          </a:prstGeom>
        </p:spPr>
        <p:txBody>
          <a:bodyPr/>
          <a:lstStyle/>
          <a:p>
            <a:fld id="{4D1607FB-E347-F24E-AB60-A0DAC9F7DA75}" type="slidenum">
              <a:rPr lang="nb-NO" smtClean="0"/>
              <a:t>‹#›</a:t>
            </a:fld>
            <a:endParaRPr lang="nb-NO"/>
          </a:p>
        </p:txBody>
      </p:sp>
    </p:spTree>
    <p:extLst>
      <p:ext uri="{BB962C8B-B14F-4D97-AF65-F5344CB8AC3E}">
        <p14:creationId xmlns:p14="http://schemas.microsoft.com/office/powerpoint/2010/main" val="3329795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FD9361F-D738-654A-A8E0-2058DDE33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A8F61647-0386-4249-9ADC-1EC2874C06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a:extLst>
              <a:ext uri="{FF2B5EF4-FFF2-40B4-BE49-F238E27FC236}">
                <a16:creationId xmlns:a16="http://schemas.microsoft.com/office/drawing/2014/main" id="{D10F6AF2-3DCE-4E08-9703-9E6F61327283}"/>
              </a:ext>
            </a:extLst>
          </p:cNvPr>
          <p:cNvPicPr>
            <a:picLocks noChangeAspect="1"/>
          </p:cNvPicPr>
          <p:nvPr userDrawn="1"/>
        </p:nvPicPr>
        <p:blipFill>
          <a:blip r:embed="rId13">
            <a:duotone>
              <a:schemeClr val="bg2">
                <a:shade val="45000"/>
                <a:satMod val="135000"/>
              </a:schemeClr>
              <a:prstClr val="white"/>
            </a:duotone>
          </a:blip>
          <a:stretch>
            <a:fillRect/>
          </a:stretch>
        </p:blipFill>
        <p:spPr>
          <a:xfrm>
            <a:off x="747558" y="6173353"/>
            <a:ext cx="1713312" cy="647134"/>
          </a:xfrm>
          <a:prstGeom prst="rect">
            <a:avLst/>
          </a:prstGeom>
        </p:spPr>
      </p:pic>
      <p:pic>
        <p:nvPicPr>
          <p:cNvPr id="9" name="Bilde 8">
            <a:extLst>
              <a:ext uri="{FF2B5EF4-FFF2-40B4-BE49-F238E27FC236}">
                <a16:creationId xmlns:a16="http://schemas.microsoft.com/office/drawing/2014/main" id="{3DAD5E2A-5FC5-40EE-9211-E1DB1F520346}"/>
              </a:ext>
            </a:extLst>
          </p:cNvPr>
          <p:cNvPicPr>
            <a:picLocks noChangeAspect="1"/>
          </p:cNvPicPr>
          <p:nvPr userDrawn="1"/>
        </p:nvPicPr>
        <p:blipFill>
          <a:blip r:embed="rId14"/>
          <a:stretch>
            <a:fillRect/>
          </a:stretch>
        </p:blipFill>
        <p:spPr>
          <a:xfrm>
            <a:off x="9640487" y="6434002"/>
            <a:ext cx="1713313" cy="201761"/>
          </a:xfrm>
          <a:prstGeom prst="rect">
            <a:avLst/>
          </a:prstGeom>
        </p:spPr>
      </p:pic>
    </p:spTree>
    <p:extLst>
      <p:ext uri="{BB962C8B-B14F-4D97-AF65-F5344CB8AC3E}">
        <p14:creationId xmlns:p14="http://schemas.microsoft.com/office/powerpoint/2010/main" val="326163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orldmrio.com/footprints/carbon/" TargetMode="Externa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52AA67B3-2B28-423A-BF2C-03895A0BF75D}"/>
              </a:ext>
            </a:extLst>
          </p:cNvPr>
          <p:cNvSpPr/>
          <p:nvPr/>
        </p:nvSpPr>
        <p:spPr>
          <a:xfrm>
            <a:off x="832272" y="6238068"/>
            <a:ext cx="10791457" cy="514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cxnSp>
        <p:nvCxnSpPr>
          <p:cNvPr id="10" name="Google Shape;96;p14">
            <a:extLst>
              <a:ext uri="{FF2B5EF4-FFF2-40B4-BE49-F238E27FC236}">
                <a16:creationId xmlns:a16="http://schemas.microsoft.com/office/drawing/2014/main" id="{A6F79E16-D670-B24C-AC68-72FE01576C22}"/>
              </a:ext>
            </a:extLst>
          </p:cNvPr>
          <p:cNvCxnSpPr/>
          <p:nvPr/>
        </p:nvCxnSpPr>
        <p:spPr>
          <a:xfrm>
            <a:off x="838199" y="5729608"/>
            <a:ext cx="10531502" cy="0"/>
          </a:xfrm>
          <a:prstGeom prst="straightConnector1">
            <a:avLst/>
          </a:prstGeom>
          <a:noFill/>
          <a:ln w="12700" cap="flat" cmpd="sng">
            <a:solidFill>
              <a:srgbClr val="6FD5BF"/>
            </a:solidFill>
            <a:prstDash val="solid"/>
            <a:miter lim="800000"/>
            <a:headEnd type="none" w="sm" len="sm"/>
            <a:tailEnd type="none" w="sm" len="sm"/>
          </a:ln>
        </p:spPr>
      </p:cxnSp>
      <p:sp>
        <p:nvSpPr>
          <p:cNvPr id="12" name="Google Shape;98;p14">
            <a:extLst>
              <a:ext uri="{FF2B5EF4-FFF2-40B4-BE49-F238E27FC236}">
                <a16:creationId xmlns:a16="http://schemas.microsoft.com/office/drawing/2014/main" id="{7840C138-B596-B344-87ED-8D578C31103F}"/>
              </a:ext>
            </a:extLst>
          </p:cNvPr>
          <p:cNvSpPr txBox="1"/>
          <p:nvPr/>
        </p:nvSpPr>
        <p:spPr>
          <a:xfrm>
            <a:off x="816881" y="5762656"/>
            <a:ext cx="10760354" cy="475412"/>
          </a:xfrm>
          <a:prstGeom prst="rect">
            <a:avLst/>
          </a:prstGeom>
          <a:noFill/>
          <a:ln>
            <a:noFill/>
          </a:ln>
        </p:spPr>
        <p:txBody>
          <a:bodyPr spcFirstLastPara="1" wrap="square" lIns="91425" tIns="45700" rIns="91425" bIns="45700" anchor="t" anchorCtr="0">
            <a:noAutofit/>
          </a:bodyPr>
          <a:lstStyle/>
          <a:p>
            <a:pPr lvl="0" algn="r">
              <a:lnSpc>
                <a:spcPct val="90000"/>
              </a:lnSpc>
              <a:buClr>
                <a:srgbClr val="004D68"/>
              </a:buClr>
              <a:buSzPts val="1800"/>
            </a:pPr>
            <a:r>
              <a:rPr lang="nb-NO" sz="1000" dirty="0">
                <a:ea typeface="Calibri"/>
                <a:cs typeface="Calibri"/>
                <a:sym typeface="Calibri"/>
              </a:rPr>
              <a:t>Nettinnlegg på møtet «</a:t>
            </a:r>
            <a:r>
              <a:rPr lang="nb-NO" sz="1000" dirty="0" err="1">
                <a:ea typeface="Calibri"/>
                <a:cs typeface="Calibri"/>
                <a:sym typeface="Calibri"/>
              </a:rPr>
              <a:t>Motvekst</a:t>
            </a:r>
            <a:r>
              <a:rPr lang="nb-NO" sz="1000" dirty="0">
                <a:ea typeface="Calibri"/>
                <a:cs typeface="Calibri"/>
                <a:sym typeface="Calibri"/>
              </a:rPr>
              <a:t> og grønn vekst – hvordan kan alternative vekstparadigmer løse klimakrisen (og økonomien)?» arrangert av </a:t>
            </a:r>
            <a:r>
              <a:rPr lang="nb-NO" sz="1000" dirty="0" err="1">
                <a:ea typeface="Calibri"/>
                <a:cs typeface="Calibri"/>
                <a:sym typeface="Calibri"/>
              </a:rPr>
              <a:t>Tekna</a:t>
            </a:r>
            <a:r>
              <a:rPr lang="nb-NO" sz="1000" dirty="0">
                <a:ea typeface="Calibri"/>
                <a:cs typeface="Calibri"/>
                <a:sym typeface="Calibri"/>
              </a:rPr>
              <a:t> Stavangers Miljøgruppe og </a:t>
            </a:r>
            <a:r>
              <a:rPr lang="nb-NO" sz="1000" dirty="0" err="1">
                <a:ea typeface="Calibri"/>
                <a:cs typeface="Calibri"/>
                <a:sym typeface="Calibri"/>
              </a:rPr>
              <a:t>Tekna</a:t>
            </a:r>
            <a:r>
              <a:rPr lang="nb-NO" sz="1000" dirty="0">
                <a:ea typeface="Calibri"/>
                <a:cs typeface="Calibri"/>
                <a:sym typeface="Calibri"/>
              </a:rPr>
              <a:t> Klima</a:t>
            </a:r>
            <a:endParaRPr lang="nn-NO" sz="1000" dirty="0">
              <a:ea typeface="Calibri"/>
              <a:cs typeface="Calibri"/>
              <a:sym typeface="Calibri"/>
            </a:endParaRPr>
          </a:p>
          <a:p>
            <a:pPr lvl="0" algn="r">
              <a:lnSpc>
                <a:spcPct val="90000"/>
              </a:lnSpc>
              <a:buClr>
                <a:srgbClr val="004D68"/>
              </a:buClr>
              <a:buSzPts val="1800"/>
            </a:pPr>
            <a:endParaRPr lang="nn-NO" sz="1000" dirty="0">
              <a:ea typeface="Calibri"/>
              <a:cs typeface="Calibri"/>
              <a:sym typeface="Calibri"/>
            </a:endParaRPr>
          </a:p>
          <a:p>
            <a:pPr lvl="0" algn="r">
              <a:lnSpc>
                <a:spcPct val="90000"/>
              </a:lnSpc>
              <a:buClr>
                <a:srgbClr val="004D68"/>
              </a:buClr>
              <a:buSzPts val="1800"/>
            </a:pPr>
            <a:r>
              <a:rPr lang="nn-NO" sz="1000" dirty="0">
                <a:ea typeface="Calibri"/>
                <a:cs typeface="Calibri"/>
                <a:sym typeface="Calibri"/>
              </a:rPr>
              <a:t>Sogndal/Stavanger</a:t>
            </a:r>
            <a:r>
              <a:rPr lang="nn-NO" sz="1000" b="0" i="0" dirty="0">
                <a:ea typeface="Calibri"/>
                <a:cs typeface="Calibri"/>
                <a:sym typeface="Calibri"/>
              </a:rPr>
              <a:t>|19</a:t>
            </a:r>
            <a:r>
              <a:rPr lang="nn-NO" sz="1000" dirty="0">
                <a:ea typeface="Calibri"/>
                <a:cs typeface="Calibri"/>
                <a:sym typeface="Calibri"/>
              </a:rPr>
              <a:t>.10</a:t>
            </a:r>
            <a:r>
              <a:rPr lang="nn-NO" sz="1000" b="0" i="0" dirty="0">
                <a:ea typeface="Calibri"/>
                <a:cs typeface="Calibri"/>
                <a:sym typeface="Calibri"/>
              </a:rPr>
              <a:t>.2020</a:t>
            </a:r>
            <a:endParaRPr sz="1000" dirty="0"/>
          </a:p>
        </p:txBody>
      </p:sp>
      <p:sp>
        <p:nvSpPr>
          <p:cNvPr id="18" name="Google Shape;106;p14">
            <a:extLst>
              <a:ext uri="{FF2B5EF4-FFF2-40B4-BE49-F238E27FC236}">
                <a16:creationId xmlns:a16="http://schemas.microsoft.com/office/drawing/2014/main" id="{A0E06656-AF35-4049-BB26-7EECC55F6358}"/>
              </a:ext>
            </a:extLst>
          </p:cNvPr>
          <p:cNvSpPr txBox="1"/>
          <p:nvPr/>
        </p:nvSpPr>
        <p:spPr>
          <a:xfrm>
            <a:off x="816881" y="2156687"/>
            <a:ext cx="10531502" cy="3155801"/>
          </a:xfrm>
          <a:prstGeom prst="rect">
            <a:avLst/>
          </a:prstGeom>
          <a:solidFill>
            <a:srgbClr val="E89363"/>
          </a:solidFill>
          <a:ln>
            <a:noFill/>
          </a:ln>
        </p:spPr>
        <p:txBody>
          <a:bodyPr spcFirstLastPara="1" wrap="square" lIns="360000" tIns="360000" rIns="360000" bIns="360000" anchor="t" anchorCtr="0">
            <a:noAutofit/>
          </a:bodyPr>
          <a:lstStyle/>
          <a:p>
            <a:pPr lvl="0">
              <a:lnSpc>
                <a:spcPct val="90000"/>
              </a:lnSpc>
              <a:spcAft>
                <a:spcPts val="600"/>
              </a:spcAft>
              <a:buClr>
                <a:srgbClr val="00FFBE"/>
              </a:buClr>
              <a:buSzPts val="2000"/>
            </a:pPr>
            <a:endParaRPr lang="nn-NO" sz="2000" dirty="0"/>
          </a:p>
        </p:txBody>
      </p:sp>
      <p:pic>
        <p:nvPicPr>
          <p:cNvPr id="19" name="Google Shape;104;p14">
            <a:extLst>
              <a:ext uri="{FF2B5EF4-FFF2-40B4-BE49-F238E27FC236}">
                <a16:creationId xmlns:a16="http://schemas.microsoft.com/office/drawing/2014/main" id="{E57EE4A1-E084-E548-AC04-68A3A4E89283}"/>
              </a:ext>
            </a:extLst>
          </p:cNvPr>
          <p:cNvPicPr preferRelativeResize="0"/>
          <p:nvPr/>
        </p:nvPicPr>
        <p:blipFill rotWithShape="1">
          <a:blip r:embed="rId2">
            <a:alphaModFix/>
          </a:blip>
          <a:srcRect/>
          <a:stretch/>
        </p:blipFill>
        <p:spPr>
          <a:xfrm>
            <a:off x="8859182" y="1089825"/>
            <a:ext cx="2489201" cy="291076"/>
          </a:xfrm>
          <a:prstGeom prst="rect">
            <a:avLst/>
          </a:prstGeom>
          <a:noFill/>
          <a:ln>
            <a:noFill/>
          </a:ln>
        </p:spPr>
      </p:pic>
      <p:pic>
        <p:nvPicPr>
          <p:cNvPr id="24" name="Bilde 23">
            <a:extLst>
              <a:ext uri="{FF2B5EF4-FFF2-40B4-BE49-F238E27FC236}">
                <a16:creationId xmlns:a16="http://schemas.microsoft.com/office/drawing/2014/main" id="{E65A51EC-BBA4-4B82-A4D6-C9BF97200C47}"/>
              </a:ext>
            </a:extLst>
          </p:cNvPr>
          <p:cNvPicPr>
            <a:picLocks noChangeAspect="1"/>
          </p:cNvPicPr>
          <p:nvPr/>
        </p:nvPicPr>
        <p:blipFill>
          <a:blip r:embed="rId3"/>
          <a:stretch>
            <a:fillRect/>
          </a:stretch>
        </p:blipFill>
        <p:spPr>
          <a:xfrm>
            <a:off x="732671" y="814626"/>
            <a:ext cx="1936977" cy="730886"/>
          </a:xfrm>
          <a:prstGeom prst="rect">
            <a:avLst/>
          </a:prstGeom>
        </p:spPr>
      </p:pic>
      <p:sp>
        <p:nvSpPr>
          <p:cNvPr id="3" name="Rektangel 2">
            <a:extLst>
              <a:ext uri="{FF2B5EF4-FFF2-40B4-BE49-F238E27FC236}">
                <a16:creationId xmlns:a16="http://schemas.microsoft.com/office/drawing/2014/main" id="{F440C68A-B4D3-404E-9C44-213191BDDED3}"/>
              </a:ext>
            </a:extLst>
          </p:cNvPr>
          <p:cNvSpPr/>
          <p:nvPr/>
        </p:nvSpPr>
        <p:spPr>
          <a:xfrm>
            <a:off x="832272" y="2187895"/>
            <a:ext cx="5494639" cy="2880789"/>
          </a:xfrm>
          <a:prstGeom prst="rect">
            <a:avLst/>
          </a:prstGeom>
        </p:spPr>
        <p:txBody>
          <a:bodyPr wrap="square">
            <a:spAutoFit/>
          </a:bodyPr>
          <a:lstStyle/>
          <a:p>
            <a:pPr lvl="0">
              <a:lnSpc>
                <a:spcPct val="90000"/>
              </a:lnSpc>
              <a:spcAft>
                <a:spcPts val="600"/>
              </a:spcAft>
              <a:buClr>
                <a:srgbClr val="00FFBE"/>
              </a:buClr>
              <a:buSzPts val="2000"/>
            </a:pPr>
            <a:r>
              <a:rPr lang="nb-NO" sz="3600" dirty="0" err="1">
                <a:solidFill>
                  <a:schemeClr val="lt1"/>
                </a:solidFill>
                <a:ea typeface="Calibri"/>
                <a:cs typeface="Calibri"/>
                <a:sym typeface="Calibri"/>
              </a:rPr>
              <a:t>Motvekst</a:t>
            </a:r>
            <a:r>
              <a:rPr lang="nb-NO" sz="3600" dirty="0">
                <a:solidFill>
                  <a:schemeClr val="lt1"/>
                </a:solidFill>
                <a:ea typeface="Calibri"/>
                <a:cs typeface="Calibri"/>
                <a:sym typeface="Calibri"/>
              </a:rPr>
              <a:t> som klimastrategi</a:t>
            </a:r>
            <a:endParaRPr lang="nb-NO" sz="5400" dirty="0">
              <a:solidFill>
                <a:schemeClr val="lt1"/>
              </a:solidFill>
              <a:ea typeface="Calibri"/>
              <a:cs typeface="Calibri"/>
              <a:sym typeface="Calibri"/>
            </a:endParaRPr>
          </a:p>
          <a:p>
            <a:pPr lvl="0">
              <a:lnSpc>
                <a:spcPct val="90000"/>
              </a:lnSpc>
              <a:spcBef>
                <a:spcPts val="600"/>
              </a:spcBef>
              <a:buClr>
                <a:srgbClr val="00FFBE"/>
              </a:buClr>
              <a:buSzPts val="2000"/>
            </a:pPr>
            <a:endParaRPr lang="nn-NO" sz="2000" dirty="0">
              <a:solidFill>
                <a:schemeClr val="lt1"/>
              </a:solidFill>
              <a:cs typeface="Calibri"/>
              <a:sym typeface="Calibri"/>
            </a:endParaRPr>
          </a:p>
          <a:p>
            <a:pPr lvl="0">
              <a:lnSpc>
                <a:spcPct val="90000"/>
              </a:lnSpc>
              <a:spcBef>
                <a:spcPts val="600"/>
              </a:spcBef>
              <a:buClr>
                <a:srgbClr val="00FFBE"/>
              </a:buClr>
              <a:buSzPts val="2000"/>
            </a:pPr>
            <a:endParaRPr lang="nn-NO" sz="2000" dirty="0">
              <a:solidFill>
                <a:schemeClr val="lt1"/>
              </a:solidFill>
              <a:cs typeface="Calibri"/>
              <a:sym typeface="Calibri"/>
            </a:endParaRPr>
          </a:p>
          <a:p>
            <a:pPr lvl="0">
              <a:lnSpc>
                <a:spcPct val="90000"/>
              </a:lnSpc>
              <a:spcBef>
                <a:spcPts val="600"/>
              </a:spcBef>
              <a:buClr>
                <a:srgbClr val="00FFBE"/>
              </a:buClr>
              <a:buSzPts val="2000"/>
            </a:pPr>
            <a:r>
              <a:rPr lang="nn-NO" sz="2000" dirty="0">
                <a:solidFill>
                  <a:schemeClr val="lt1"/>
                </a:solidFill>
                <a:cs typeface="Calibri"/>
                <a:sym typeface="Calibri"/>
              </a:rPr>
              <a:t>Av Carlo Aall </a:t>
            </a:r>
          </a:p>
          <a:p>
            <a:pPr lvl="0">
              <a:lnSpc>
                <a:spcPct val="90000"/>
              </a:lnSpc>
              <a:spcBef>
                <a:spcPts val="600"/>
              </a:spcBef>
              <a:buClr>
                <a:srgbClr val="00FFBE"/>
              </a:buClr>
              <a:buSzPts val="2000"/>
            </a:pPr>
            <a:r>
              <a:rPr lang="nn-NO" dirty="0">
                <a:solidFill>
                  <a:schemeClr val="lt1"/>
                </a:solidFill>
                <a:cs typeface="Calibri"/>
                <a:sym typeface="Calibri"/>
              </a:rPr>
              <a:t>Professor i berekraftig utvikling ved Høgskulen på Vestlandet </a:t>
            </a:r>
          </a:p>
          <a:p>
            <a:pPr lvl="0">
              <a:lnSpc>
                <a:spcPct val="90000"/>
              </a:lnSpc>
              <a:spcBef>
                <a:spcPts val="600"/>
              </a:spcBef>
              <a:buClr>
                <a:srgbClr val="00FFBE"/>
              </a:buClr>
              <a:buSzPts val="2000"/>
            </a:pPr>
            <a:r>
              <a:rPr lang="nn-NO" dirty="0">
                <a:solidFill>
                  <a:schemeClr val="lt1"/>
                </a:solidFill>
                <a:cs typeface="Calibri"/>
                <a:sym typeface="Calibri"/>
              </a:rPr>
              <a:t>Leder av Norsk senter for berekraftig klimatilpassing (Noradapt) ved Vestlandsforsking i Sogndal</a:t>
            </a:r>
            <a:endParaRPr lang="nn-NO" dirty="0"/>
          </a:p>
        </p:txBody>
      </p:sp>
      <p:pic>
        <p:nvPicPr>
          <p:cNvPr id="5" name="Bilde 4">
            <a:extLst>
              <a:ext uri="{FF2B5EF4-FFF2-40B4-BE49-F238E27FC236}">
                <a16:creationId xmlns:a16="http://schemas.microsoft.com/office/drawing/2014/main" id="{99A81054-78C3-4524-A753-F7433B25FE89}"/>
              </a:ext>
            </a:extLst>
          </p:cNvPr>
          <p:cNvPicPr>
            <a:picLocks noChangeAspect="1"/>
          </p:cNvPicPr>
          <p:nvPr/>
        </p:nvPicPr>
        <p:blipFill>
          <a:blip r:embed="rId4"/>
          <a:stretch>
            <a:fillRect/>
          </a:stretch>
        </p:blipFill>
        <p:spPr>
          <a:xfrm>
            <a:off x="6326911" y="2163108"/>
            <a:ext cx="5029093" cy="3150880"/>
          </a:xfrm>
          <a:prstGeom prst="rect">
            <a:avLst/>
          </a:prstGeom>
        </p:spPr>
      </p:pic>
    </p:spTree>
    <p:extLst>
      <p:ext uri="{BB962C8B-B14F-4D97-AF65-F5344CB8AC3E}">
        <p14:creationId xmlns:p14="http://schemas.microsoft.com/office/powerpoint/2010/main" val="2601010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EE8109-D33A-487F-A5B6-A348D2FEEC54}"/>
              </a:ext>
            </a:extLst>
          </p:cNvPr>
          <p:cNvSpPr>
            <a:spLocks noGrp="1"/>
          </p:cNvSpPr>
          <p:nvPr>
            <p:ph type="title"/>
          </p:nvPr>
        </p:nvSpPr>
        <p:spPr/>
        <p:txBody>
          <a:bodyPr/>
          <a:lstStyle/>
          <a:p>
            <a:r>
              <a:rPr lang="en-GB" dirty="0"/>
              <a:t>Det er </a:t>
            </a:r>
            <a:r>
              <a:rPr lang="en-GB" dirty="0" err="1"/>
              <a:t>slik</a:t>
            </a:r>
            <a:r>
              <a:rPr lang="en-GB" dirty="0"/>
              <a:t> vi </a:t>
            </a:r>
            <a:r>
              <a:rPr lang="en-GB" dirty="0" err="1"/>
              <a:t>må</a:t>
            </a:r>
            <a:r>
              <a:rPr lang="en-GB" dirty="0"/>
              <a:t> </a:t>
            </a:r>
            <a:r>
              <a:rPr lang="en-GB" dirty="0" err="1"/>
              <a:t>tenke</a:t>
            </a:r>
            <a:r>
              <a:rPr lang="en-GB" dirty="0"/>
              <a:t>!</a:t>
            </a:r>
          </a:p>
        </p:txBody>
      </p:sp>
      <p:pic>
        <p:nvPicPr>
          <p:cNvPr id="3" name="Bilde 2">
            <a:extLst>
              <a:ext uri="{FF2B5EF4-FFF2-40B4-BE49-F238E27FC236}">
                <a16:creationId xmlns:a16="http://schemas.microsoft.com/office/drawing/2014/main" id="{B8A24CCE-C45E-49AF-AD87-99C252F29822}"/>
              </a:ext>
            </a:extLst>
          </p:cNvPr>
          <p:cNvPicPr>
            <a:picLocks noChangeAspect="1"/>
          </p:cNvPicPr>
          <p:nvPr/>
        </p:nvPicPr>
        <p:blipFill>
          <a:blip r:embed="rId2"/>
          <a:stretch>
            <a:fillRect/>
          </a:stretch>
        </p:blipFill>
        <p:spPr>
          <a:xfrm>
            <a:off x="838202" y="1865989"/>
            <a:ext cx="5648323" cy="2498955"/>
          </a:xfrm>
          <a:prstGeom prst="rect">
            <a:avLst/>
          </a:prstGeom>
        </p:spPr>
      </p:pic>
      <p:sp>
        <p:nvSpPr>
          <p:cNvPr id="4" name="TekstSylinder 3">
            <a:extLst>
              <a:ext uri="{FF2B5EF4-FFF2-40B4-BE49-F238E27FC236}">
                <a16:creationId xmlns:a16="http://schemas.microsoft.com/office/drawing/2014/main" id="{CF779EED-6EC8-436A-AD79-61EFACC66CF1}"/>
              </a:ext>
            </a:extLst>
          </p:cNvPr>
          <p:cNvSpPr txBox="1"/>
          <p:nvPr/>
        </p:nvSpPr>
        <p:spPr>
          <a:xfrm>
            <a:off x="7515226" y="2019300"/>
            <a:ext cx="3838574" cy="3970318"/>
          </a:xfrm>
          <a:prstGeom prst="rect">
            <a:avLst/>
          </a:prstGeom>
          <a:solidFill>
            <a:schemeClr val="bg1">
              <a:lumMod val="85000"/>
            </a:schemeClr>
          </a:solidFill>
        </p:spPr>
        <p:txBody>
          <a:bodyPr wrap="square" rtlCol="0">
            <a:spAutoFit/>
          </a:bodyPr>
          <a:lstStyle/>
          <a:p>
            <a:r>
              <a:rPr lang="en-GB" dirty="0"/>
              <a:t>Dette er “</a:t>
            </a:r>
            <a:r>
              <a:rPr lang="en-GB" b="1" dirty="0"/>
              <a:t>carbon budget</a:t>
            </a:r>
            <a:r>
              <a:rPr lang="en-GB" dirty="0"/>
              <a:t>” </a:t>
            </a:r>
            <a:r>
              <a:rPr lang="en-GB" dirty="0" err="1"/>
              <a:t>logikken</a:t>
            </a:r>
            <a:r>
              <a:rPr lang="en-GB" dirty="0"/>
              <a:t> – </a:t>
            </a:r>
            <a:r>
              <a:rPr lang="en-GB" dirty="0" err="1"/>
              <a:t>som</a:t>
            </a:r>
            <a:r>
              <a:rPr lang="en-GB" dirty="0"/>
              <a:t> er </a:t>
            </a:r>
            <a:r>
              <a:rPr lang="en-GB" dirty="0" err="1"/>
              <a:t>noe</a:t>
            </a:r>
            <a:r>
              <a:rPr lang="en-GB" dirty="0"/>
              <a:t> </a:t>
            </a:r>
            <a:r>
              <a:rPr lang="en-GB" b="1" dirty="0" err="1"/>
              <a:t>ganske</a:t>
            </a:r>
            <a:r>
              <a:rPr lang="en-GB" b="1" dirty="0"/>
              <a:t> </a:t>
            </a:r>
            <a:r>
              <a:rPr lang="en-GB" b="1" dirty="0" err="1"/>
              <a:t>annet</a:t>
            </a:r>
            <a:r>
              <a:rPr lang="en-GB" b="1" dirty="0"/>
              <a:t> </a:t>
            </a:r>
            <a:r>
              <a:rPr lang="en-GB" dirty="0" err="1"/>
              <a:t>enn</a:t>
            </a:r>
            <a:r>
              <a:rPr lang="en-GB" dirty="0"/>
              <a:t> det </a:t>
            </a:r>
            <a:r>
              <a:rPr lang="en-GB" dirty="0" err="1"/>
              <a:t>Miljødirektoratet</a:t>
            </a:r>
            <a:r>
              <a:rPr lang="en-GB" dirty="0"/>
              <a:t> </a:t>
            </a:r>
            <a:r>
              <a:rPr lang="en-GB" dirty="0" err="1"/>
              <a:t>og</a:t>
            </a:r>
            <a:r>
              <a:rPr lang="en-GB" dirty="0"/>
              <a:t> </a:t>
            </a:r>
            <a:r>
              <a:rPr lang="en-GB" dirty="0" err="1"/>
              <a:t>en</a:t>
            </a:r>
            <a:r>
              <a:rPr lang="en-GB" dirty="0"/>
              <a:t> lang </a:t>
            </a:r>
            <a:r>
              <a:rPr lang="en-GB" dirty="0" err="1"/>
              <a:t>rekke</a:t>
            </a:r>
            <a:r>
              <a:rPr lang="en-GB" dirty="0"/>
              <a:t> </a:t>
            </a:r>
            <a:r>
              <a:rPr lang="en-GB" dirty="0" err="1"/>
              <a:t>kommuner</a:t>
            </a:r>
            <a:r>
              <a:rPr lang="en-GB" dirty="0"/>
              <a:t> driver med under </a:t>
            </a:r>
            <a:r>
              <a:rPr lang="en-GB" dirty="0" err="1"/>
              <a:t>overskriften</a:t>
            </a:r>
            <a:r>
              <a:rPr lang="en-GB" dirty="0"/>
              <a:t> “</a:t>
            </a:r>
            <a:r>
              <a:rPr lang="en-GB" b="1" dirty="0" err="1"/>
              <a:t>klimabudsjett</a:t>
            </a:r>
            <a:r>
              <a:rPr lang="en-GB" dirty="0"/>
              <a:t>”! </a:t>
            </a:r>
          </a:p>
          <a:p>
            <a:endParaRPr lang="en-GB" dirty="0"/>
          </a:p>
          <a:p>
            <a:r>
              <a:rPr lang="en-GB" dirty="0" err="1"/>
              <a:t>Poenget</a:t>
            </a:r>
            <a:r>
              <a:rPr lang="en-GB" dirty="0"/>
              <a:t> med “carbon budget” er å </a:t>
            </a:r>
            <a:r>
              <a:rPr lang="en-GB" dirty="0" err="1"/>
              <a:t>bruke</a:t>
            </a:r>
            <a:r>
              <a:rPr lang="en-GB" dirty="0"/>
              <a:t> </a:t>
            </a:r>
            <a:r>
              <a:rPr lang="en-GB" dirty="0" err="1"/>
              <a:t>analogien</a:t>
            </a:r>
            <a:r>
              <a:rPr lang="en-GB" dirty="0"/>
              <a:t> “</a:t>
            </a:r>
            <a:r>
              <a:rPr lang="en-GB" dirty="0" err="1"/>
              <a:t>budsjett</a:t>
            </a:r>
            <a:r>
              <a:rPr lang="en-GB" dirty="0"/>
              <a:t>” </a:t>
            </a:r>
            <a:r>
              <a:rPr lang="en-GB" dirty="0" err="1"/>
              <a:t>til</a:t>
            </a:r>
            <a:r>
              <a:rPr lang="en-GB" dirty="0"/>
              <a:t> å </a:t>
            </a:r>
            <a:r>
              <a:rPr lang="en-GB" dirty="0" err="1"/>
              <a:t>fokusere</a:t>
            </a:r>
            <a:r>
              <a:rPr lang="en-GB" dirty="0"/>
              <a:t> </a:t>
            </a:r>
            <a:r>
              <a:rPr lang="en-GB" dirty="0" err="1"/>
              <a:t>på</a:t>
            </a:r>
            <a:r>
              <a:rPr lang="en-GB" dirty="0"/>
              <a:t> </a:t>
            </a:r>
            <a:r>
              <a:rPr lang="en-GB" dirty="0" err="1"/>
              <a:t>innholdet</a:t>
            </a:r>
            <a:r>
              <a:rPr lang="en-GB" dirty="0"/>
              <a:t> – </a:t>
            </a:r>
            <a:r>
              <a:rPr lang="en-GB" dirty="0" err="1"/>
              <a:t>ikke</a:t>
            </a:r>
            <a:r>
              <a:rPr lang="en-GB" dirty="0"/>
              <a:t> </a:t>
            </a:r>
            <a:r>
              <a:rPr lang="en-GB" dirty="0" err="1"/>
              <a:t>prosessen</a:t>
            </a:r>
            <a:r>
              <a:rPr lang="en-GB" dirty="0"/>
              <a:t> – </a:t>
            </a:r>
            <a:r>
              <a:rPr lang="en-GB" dirty="0" err="1"/>
              <a:t>i</a:t>
            </a:r>
            <a:r>
              <a:rPr lang="en-GB" dirty="0"/>
              <a:t> </a:t>
            </a:r>
            <a:r>
              <a:rPr lang="en-GB" dirty="0" err="1"/>
              <a:t>klimaarbeidet</a:t>
            </a:r>
            <a:r>
              <a:rPr lang="en-GB" dirty="0"/>
              <a:t>, for </a:t>
            </a:r>
            <a:r>
              <a:rPr lang="en-GB" dirty="0" err="1"/>
              <a:t>dermed</a:t>
            </a:r>
            <a:r>
              <a:rPr lang="en-GB" dirty="0"/>
              <a:t> å </a:t>
            </a:r>
            <a:r>
              <a:rPr lang="en-GB" dirty="0" err="1"/>
              <a:t>løfte</a:t>
            </a:r>
            <a:r>
              <a:rPr lang="en-GB" dirty="0"/>
              <a:t> </a:t>
            </a:r>
            <a:r>
              <a:rPr lang="en-GB" dirty="0" err="1"/>
              <a:t>frem</a:t>
            </a:r>
            <a:r>
              <a:rPr lang="en-GB" dirty="0"/>
              <a:t> at det (</a:t>
            </a:r>
            <a:r>
              <a:rPr lang="en-GB" dirty="0" err="1"/>
              <a:t>selvsagt</a:t>
            </a:r>
            <a:r>
              <a:rPr lang="en-GB" dirty="0"/>
              <a:t>) er de </a:t>
            </a:r>
            <a:r>
              <a:rPr lang="en-GB" b="1" dirty="0" err="1"/>
              <a:t>kumulative</a:t>
            </a:r>
            <a:r>
              <a:rPr lang="en-GB" b="1" dirty="0"/>
              <a:t> </a:t>
            </a:r>
            <a:r>
              <a:rPr lang="en-GB" b="1" dirty="0" err="1"/>
              <a:t>utslippene</a:t>
            </a:r>
            <a:r>
              <a:rPr lang="en-GB" b="1" dirty="0"/>
              <a:t> over </a:t>
            </a:r>
            <a:r>
              <a:rPr lang="en-GB" b="1" dirty="0" err="1"/>
              <a:t>tid</a:t>
            </a:r>
            <a:r>
              <a:rPr lang="en-GB" b="1" dirty="0"/>
              <a:t> </a:t>
            </a:r>
            <a:r>
              <a:rPr lang="en-GB" dirty="0" err="1"/>
              <a:t>som</a:t>
            </a:r>
            <a:r>
              <a:rPr lang="en-GB" dirty="0"/>
              <a:t> </a:t>
            </a:r>
            <a:r>
              <a:rPr lang="en-GB" dirty="0" err="1"/>
              <a:t>betyr</a:t>
            </a:r>
            <a:r>
              <a:rPr lang="en-GB" dirty="0"/>
              <a:t> </a:t>
            </a:r>
            <a:r>
              <a:rPr lang="en-GB" dirty="0" err="1"/>
              <a:t>noe</a:t>
            </a:r>
            <a:r>
              <a:rPr lang="en-GB" dirty="0"/>
              <a:t>; </a:t>
            </a:r>
            <a:r>
              <a:rPr lang="en-GB" dirty="0" err="1"/>
              <a:t>ikke</a:t>
            </a:r>
            <a:r>
              <a:rPr lang="en-GB" dirty="0"/>
              <a:t> </a:t>
            </a:r>
            <a:r>
              <a:rPr lang="en-GB" dirty="0" err="1"/>
              <a:t>utslippsnivået</a:t>
            </a:r>
            <a:r>
              <a:rPr lang="en-GB" dirty="0"/>
              <a:t> </a:t>
            </a:r>
            <a:r>
              <a:rPr lang="en-GB" dirty="0" err="1"/>
              <a:t>ved</a:t>
            </a:r>
            <a:r>
              <a:rPr lang="en-GB" dirty="0"/>
              <a:t> start- </a:t>
            </a:r>
            <a:r>
              <a:rPr lang="en-GB" dirty="0" err="1"/>
              <a:t>og</a:t>
            </a:r>
            <a:r>
              <a:rPr lang="en-GB" dirty="0"/>
              <a:t> </a:t>
            </a:r>
            <a:r>
              <a:rPr lang="en-GB" dirty="0" err="1"/>
              <a:t>slutt</a:t>
            </a:r>
            <a:r>
              <a:rPr lang="en-GB" dirty="0"/>
              <a:t> for den </a:t>
            </a:r>
            <a:r>
              <a:rPr lang="en-GB" dirty="0" err="1"/>
              <a:t>aktuelle</a:t>
            </a:r>
            <a:r>
              <a:rPr lang="en-GB" dirty="0"/>
              <a:t> </a:t>
            </a:r>
            <a:r>
              <a:rPr lang="en-GB" dirty="0" err="1"/>
              <a:t>tidsperioden</a:t>
            </a:r>
            <a:r>
              <a:rPr lang="en-GB" dirty="0"/>
              <a:t>!</a:t>
            </a:r>
          </a:p>
        </p:txBody>
      </p:sp>
      <p:pic>
        <p:nvPicPr>
          <p:cNvPr id="5" name="Bilde 4">
            <a:extLst>
              <a:ext uri="{FF2B5EF4-FFF2-40B4-BE49-F238E27FC236}">
                <a16:creationId xmlns:a16="http://schemas.microsoft.com/office/drawing/2014/main" id="{3506F7EC-D454-430D-8810-89C9ABF2A07F}"/>
              </a:ext>
            </a:extLst>
          </p:cNvPr>
          <p:cNvPicPr>
            <a:picLocks noChangeAspect="1"/>
          </p:cNvPicPr>
          <p:nvPr/>
        </p:nvPicPr>
        <p:blipFill>
          <a:blip r:embed="rId3"/>
          <a:stretch>
            <a:fillRect/>
          </a:stretch>
        </p:blipFill>
        <p:spPr>
          <a:xfrm>
            <a:off x="1850402" y="3249408"/>
            <a:ext cx="5417965" cy="2781707"/>
          </a:xfrm>
          <a:prstGeom prst="rect">
            <a:avLst/>
          </a:prstGeom>
        </p:spPr>
      </p:pic>
      <p:sp>
        <p:nvSpPr>
          <p:cNvPr id="6" name="TekstSylinder 5">
            <a:extLst>
              <a:ext uri="{FF2B5EF4-FFF2-40B4-BE49-F238E27FC236}">
                <a16:creationId xmlns:a16="http://schemas.microsoft.com/office/drawing/2014/main" id="{CCFEA3D1-D1C2-4436-8E89-9710406CAC05}"/>
              </a:ext>
            </a:extLst>
          </p:cNvPr>
          <p:cNvSpPr txBox="1"/>
          <p:nvPr/>
        </p:nvSpPr>
        <p:spPr>
          <a:xfrm>
            <a:off x="2210572" y="6115050"/>
            <a:ext cx="5179623" cy="215444"/>
          </a:xfrm>
          <a:prstGeom prst="rect">
            <a:avLst/>
          </a:prstGeom>
          <a:noFill/>
        </p:spPr>
        <p:txBody>
          <a:bodyPr wrap="none" rtlCol="0">
            <a:spAutoFit/>
          </a:bodyPr>
          <a:lstStyle/>
          <a:p>
            <a:r>
              <a:rPr lang="en-GB" sz="800" dirty="0"/>
              <a:t>Figurer er </a:t>
            </a:r>
            <a:r>
              <a:rPr lang="en-GB" sz="800" dirty="0" err="1"/>
              <a:t>hentet</a:t>
            </a:r>
            <a:r>
              <a:rPr lang="en-GB" sz="800" dirty="0"/>
              <a:t> </a:t>
            </a:r>
            <a:r>
              <a:rPr lang="en-GB" sz="800" dirty="0" err="1"/>
              <a:t>fra</a:t>
            </a:r>
            <a:r>
              <a:rPr lang="en-GB" sz="800" dirty="0"/>
              <a:t> </a:t>
            </a:r>
            <a:r>
              <a:rPr lang="en-GB" sz="800" dirty="0" err="1"/>
              <a:t>foredrag</a:t>
            </a:r>
            <a:r>
              <a:rPr lang="en-GB" sz="800" dirty="0"/>
              <a:t> </a:t>
            </a:r>
            <a:r>
              <a:rPr lang="en-GB" sz="800" dirty="0" err="1"/>
              <a:t>til</a:t>
            </a:r>
            <a:r>
              <a:rPr lang="en-GB" sz="800" dirty="0"/>
              <a:t> Jesse Schrager </a:t>
            </a:r>
            <a:r>
              <a:rPr lang="en-GB" sz="800" dirty="0" err="1"/>
              <a:t>på</a:t>
            </a:r>
            <a:r>
              <a:rPr lang="en-GB" sz="800" dirty="0"/>
              <a:t> </a:t>
            </a:r>
            <a:r>
              <a:rPr lang="en-GB" sz="800" dirty="0" err="1"/>
              <a:t>konferansen</a:t>
            </a:r>
            <a:r>
              <a:rPr lang="en-GB" sz="800" dirty="0"/>
              <a:t> “</a:t>
            </a:r>
            <a:r>
              <a:rPr lang="en-GB" sz="800" dirty="0" err="1"/>
              <a:t>Klimaomstilling</a:t>
            </a:r>
            <a:r>
              <a:rPr lang="en-GB" sz="800" dirty="0"/>
              <a:t> 2019”: https://klimaomstilling.no/2019</a:t>
            </a:r>
          </a:p>
        </p:txBody>
      </p:sp>
    </p:spTree>
    <p:extLst>
      <p:ext uri="{BB962C8B-B14F-4D97-AF65-F5344CB8AC3E}">
        <p14:creationId xmlns:p14="http://schemas.microsoft.com/office/powerpoint/2010/main" val="289511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278B87-33BA-40B9-9CDA-4EBC9FB37D1A}"/>
              </a:ext>
            </a:extLst>
          </p:cNvPr>
          <p:cNvSpPr>
            <a:spLocks noGrp="1"/>
          </p:cNvSpPr>
          <p:nvPr>
            <p:ph type="title"/>
          </p:nvPr>
        </p:nvSpPr>
        <p:spPr/>
        <p:txBody>
          <a:bodyPr/>
          <a:lstStyle/>
          <a:p>
            <a:r>
              <a:rPr lang="en-GB" dirty="0" err="1"/>
              <a:t>Forsinkelsesproblemet</a:t>
            </a:r>
            <a:endParaRPr lang="en-GB" dirty="0"/>
          </a:p>
        </p:txBody>
      </p:sp>
      <p:pic>
        <p:nvPicPr>
          <p:cNvPr id="5" name="Bilde 4">
            <a:extLst>
              <a:ext uri="{FF2B5EF4-FFF2-40B4-BE49-F238E27FC236}">
                <a16:creationId xmlns:a16="http://schemas.microsoft.com/office/drawing/2014/main" id="{FADF449E-B154-48D8-98D5-2BB83E6BC71F}"/>
              </a:ext>
            </a:extLst>
          </p:cNvPr>
          <p:cNvPicPr>
            <a:picLocks noChangeAspect="1"/>
          </p:cNvPicPr>
          <p:nvPr/>
        </p:nvPicPr>
        <p:blipFill>
          <a:blip r:embed="rId2"/>
          <a:stretch>
            <a:fillRect/>
          </a:stretch>
        </p:blipFill>
        <p:spPr>
          <a:xfrm>
            <a:off x="906650" y="2604331"/>
            <a:ext cx="5727155" cy="3247297"/>
          </a:xfrm>
          <a:prstGeom prst="rect">
            <a:avLst/>
          </a:prstGeom>
          <a:ln>
            <a:solidFill>
              <a:schemeClr val="tx1"/>
            </a:solidFill>
          </a:ln>
          <a:effectLst>
            <a:outerShdw blurRad="50800" dist="38100" dir="2700000" algn="tl" rotWithShape="0">
              <a:prstClr val="black">
                <a:alpha val="40000"/>
              </a:prstClr>
            </a:outerShdw>
          </a:effectLst>
        </p:spPr>
      </p:pic>
      <p:sp>
        <p:nvSpPr>
          <p:cNvPr id="7" name="TekstSylinder 6">
            <a:extLst>
              <a:ext uri="{FF2B5EF4-FFF2-40B4-BE49-F238E27FC236}">
                <a16:creationId xmlns:a16="http://schemas.microsoft.com/office/drawing/2014/main" id="{C4C4EE46-EE50-4CC5-8F33-9A537CBA7962}"/>
              </a:ext>
            </a:extLst>
          </p:cNvPr>
          <p:cNvSpPr txBox="1"/>
          <p:nvPr/>
        </p:nvSpPr>
        <p:spPr>
          <a:xfrm>
            <a:off x="838200" y="5937973"/>
            <a:ext cx="9813394" cy="261610"/>
          </a:xfrm>
          <a:prstGeom prst="rect">
            <a:avLst/>
          </a:prstGeom>
          <a:noFill/>
        </p:spPr>
        <p:txBody>
          <a:bodyPr wrap="square">
            <a:spAutoFit/>
          </a:bodyPr>
          <a:lstStyle/>
          <a:p>
            <a:r>
              <a:rPr lang="en-GB" sz="1100" dirty="0" err="1"/>
              <a:t>Basert</a:t>
            </a:r>
            <a:r>
              <a:rPr lang="en-GB" sz="1100" dirty="0"/>
              <a:t> </a:t>
            </a:r>
            <a:r>
              <a:rPr lang="en-GB" sz="1100" dirty="0" err="1"/>
              <a:t>på</a:t>
            </a:r>
            <a:r>
              <a:rPr lang="en-GB" sz="1100" dirty="0"/>
              <a:t> </a:t>
            </a:r>
            <a:r>
              <a:rPr lang="en-US" sz="1100" dirty="0"/>
              <a:t>http://www.nature.com/nature/journal/v458/n7242/full/nature08017.htm </a:t>
            </a:r>
            <a:r>
              <a:rPr lang="en-US" sz="1100" dirty="0" err="1"/>
              <a:t>og</a:t>
            </a:r>
            <a:r>
              <a:rPr lang="en-US" sz="1100" dirty="0"/>
              <a:t> </a:t>
            </a:r>
            <a:r>
              <a:rPr lang="en-US" sz="1100" dirty="0" err="1"/>
              <a:t>oppdatert</a:t>
            </a:r>
            <a:r>
              <a:rPr lang="en-US" sz="1100" dirty="0"/>
              <a:t> av Helge </a:t>
            </a:r>
            <a:r>
              <a:rPr lang="en-US" sz="1100" dirty="0" err="1"/>
              <a:t>Drange</a:t>
            </a:r>
            <a:r>
              <a:rPr lang="en-US" sz="1100" dirty="0"/>
              <a:t>. See https://folk.uib.no/ngfhd/Climate/climate.htm </a:t>
            </a:r>
            <a:endParaRPr lang="en-GB" sz="1100" dirty="0"/>
          </a:p>
        </p:txBody>
      </p:sp>
      <p:sp>
        <p:nvSpPr>
          <p:cNvPr id="3" name="TekstSylinder 2">
            <a:extLst>
              <a:ext uri="{FF2B5EF4-FFF2-40B4-BE49-F238E27FC236}">
                <a16:creationId xmlns:a16="http://schemas.microsoft.com/office/drawing/2014/main" id="{2FB6C1C6-D08B-4163-AC40-5037D91C85ED}"/>
              </a:ext>
            </a:extLst>
          </p:cNvPr>
          <p:cNvSpPr txBox="1"/>
          <p:nvPr/>
        </p:nvSpPr>
        <p:spPr>
          <a:xfrm>
            <a:off x="771948" y="1864967"/>
            <a:ext cx="10848813" cy="646331"/>
          </a:xfrm>
          <a:prstGeom prst="rect">
            <a:avLst/>
          </a:prstGeom>
          <a:noFill/>
        </p:spPr>
        <p:txBody>
          <a:bodyPr wrap="square" rtlCol="0">
            <a:spAutoFit/>
          </a:bodyPr>
          <a:lstStyle/>
          <a:p>
            <a:r>
              <a:rPr lang="nb-NO" dirty="0"/>
              <a:t>Endring i årlig prosentvis reduksjon i globale utslipp av klimagasser viss vi skal nå 1,5 </a:t>
            </a:r>
            <a:r>
              <a:rPr lang="nb-NO" dirty="0" err="1"/>
              <a:t>gradersmålet</a:t>
            </a:r>
            <a:r>
              <a:rPr lang="nb-NO" dirty="0"/>
              <a:t> hvis verden utsetter (fra 2017) å innføre nye tiltak med fire år av gangen</a:t>
            </a:r>
          </a:p>
        </p:txBody>
      </p:sp>
      <p:sp>
        <p:nvSpPr>
          <p:cNvPr id="4" name="Rektangel 3">
            <a:extLst>
              <a:ext uri="{FF2B5EF4-FFF2-40B4-BE49-F238E27FC236}">
                <a16:creationId xmlns:a16="http://schemas.microsoft.com/office/drawing/2014/main" id="{36F4A3B2-C70E-4976-9CE7-5C75424682A0}"/>
              </a:ext>
            </a:extLst>
          </p:cNvPr>
          <p:cNvSpPr/>
          <p:nvPr/>
        </p:nvSpPr>
        <p:spPr>
          <a:xfrm>
            <a:off x="4827722" y="3479369"/>
            <a:ext cx="984143" cy="2092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Sylinder 5">
            <a:extLst>
              <a:ext uri="{FF2B5EF4-FFF2-40B4-BE49-F238E27FC236}">
                <a16:creationId xmlns:a16="http://schemas.microsoft.com/office/drawing/2014/main" id="{9624ABC0-3C5A-49E7-B723-8BB67EC12EA5}"/>
              </a:ext>
            </a:extLst>
          </p:cNvPr>
          <p:cNvSpPr txBox="1"/>
          <p:nvPr/>
        </p:nvSpPr>
        <p:spPr>
          <a:xfrm>
            <a:off x="7121471" y="3255139"/>
            <a:ext cx="3983065" cy="646331"/>
          </a:xfrm>
          <a:prstGeom prst="rect">
            <a:avLst/>
          </a:prstGeom>
          <a:solidFill>
            <a:schemeClr val="bg1">
              <a:lumMod val="85000"/>
            </a:schemeClr>
          </a:solidFill>
          <a:ln>
            <a:solidFill>
              <a:schemeClr val="tx1"/>
            </a:solidFill>
          </a:ln>
        </p:spPr>
        <p:txBody>
          <a:bodyPr wrap="square" rtlCol="0">
            <a:spAutoFit/>
          </a:bodyPr>
          <a:lstStyle/>
          <a:p>
            <a:r>
              <a:rPr lang="en-GB" dirty="0"/>
              <a:t>Venter </a:t>
            </a:r>
            <a:r>
              <a:rPr lang="en-GB" dirty="0" err="1"/>
              <a:t>verden</a:t>
            </a:r>
            <a:r>
              <a:rPr lang="en-GB" dirty="0"/>
              <a:t> </a:t>
            </a:r>
            <a:r>
              <a:rPr lang="en-GB" b="1" dirty="0"/>
              <a:t>fire “</a:t>
            </a:r>
            <a:r>
              <a:rPr lang="en-GB" b="1" dirty="0" err="1"/>
              <a:t>stortingsperioder</a:t>
            </a:r>
            <a:r>
              <a:rPr lang="en-GB" b="1" dirty="0"/>
              <a:t>” </a:t>
            </a:r>
            <a:r>
              <a:rPr lang="en-GB" dirty="0" err="1"/>
              <a:t>så</a:t>
            </a:r>
            <a:r>
              <a:rPr lang="en-GB" dirty="0"/>
              <a:t> </a:t>
            </a:r>
            <a:r>
              <a:rPr lang="en-GB" dirty="0" err="1"/>
              <a:t>må</a:t>
            </a:r>
            <a:r>
              <a:rPr lang="en-GB" dirty="0"/>
              <a:t> de </a:t>
            </a:r>
            <a:r>
              <a:rPr lang="en-GB" dirty="0" err="1"/>
              <a:t>globale</a:t>
            </a:r>
            <a:r>
              <a:rPr lang="en-GB" dirty="0"/>
              <a:t> </a:t>
            </a:r>
            <a:r>
              <a:rPr lang="en-GB" dirty="0" err="1"/>
              <a:t>utslippene</a:t>
            </a:r>
            <a:r>
              <a:rPr lang="en-GB" dirty="0"/>
              <a:t> </a:t>
            </a:r>
            <a:r>
              <a:rPr lang="en-GB" dirty="0" err="1"/>
              <a:t>slås</a:t>
            </a:r>
            <a:r>
              <a:rPr lang="en-GB" dirty="0"/>
              <a:t> </a:t>
            </a:r>
            <a:r>
              <a:rPr lang="en-GB" dirty="0" err="1"/>
              <a:t>av</a:t>
            </a:r>
            <a:r>
              <a:rPr lang="en-GB" dirty="0"/>
              <a:t>!</a:t>
            </a:r>
          </a:p>
        </p:txBody>
      </p:sp>
      <p:cxnSp>
        <p:nvCxnSpPr>
          <p:cNvPr id="11" name="Rett pilkobling 10">
            <a:extLst>
              <a:ext uri="{FF2B5EF4-FFF2-40B4-BE49-F238E27FC236}">
                <a16:creationId xmlns:a16="http://schemas.microsoft.com/office/drawing/2014/main" id="{D7FEA586-EE1A-4CD7-B400-1A7CD5C3FDA4}"/>
              </a:ext>
            </a:extLst>
          </p:cNvPr>
          <p:cNvCxnSpPr>
            <a:stCxn id="6" idx="1"/>
          </p:cNvCxnSpPr>
          <p:nvPr/>
        </p:nvCxnSpPr>
        <p:spPr>
          <a:xfrm flipH="1">
            <a:off x="5811865" y="3578305"/>
            <a:ext cx="1309606" cy="5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D087C3B0-3584-463E-9BE7-273AED072338}"/>
              </a:ext>
            </a:extLst>
          </p:cNvPr>
          <p:cNvSpPr txBox="1"/>
          <p:nvPr/>
        </p:nvSpPr>
        <p:spPr>
          <a:xfrm>
            <a:off x="7121471" y="4410392"/>
            <a:ext cx="3983065" cy="1200329"/>
          </a:xfrm>
          <a:prstGeom prst="rect">
            <a:avLst/>
          </a:prstGeom>
          <a:solidFill>
            <a:schemeClr val="bg1">
              <a:lumMod val="85000"/>
            </a:schemeClr>
          </a:solidFill>
          <a:ln>
            <a:solidFill>
              <a:schemeClr val="tx1"/>
            </a:solidFill>
          </a:ln>
        </p:spPr>
        <p:txBody>
          <a:bodyPr wrap="square" rtlCol="0">
            <a:spAutoFit/>
          </a:bodyPr>
          <a:lstStyle/>
          <a:p>
            <a:r>
              <a:rPr lang="en-GB" dirty="0"/>
              <a:t>Dette </a:t>
            </a:r>
            <a:r>
              <a:rPr lang="en-GB" dirty="0" err="1"/>
              <a:t>helt</a:t>
            </a:r>
            <a:r>
              <a:rPr lang="en-GB" dirty="0"/>
              <a:t> </a:t>
            </a:r>
            <a:r>
              <a:rPr lang="en-GB" dirty="0" err="1"/>
              <a:t>avgjørende</a:t>
            </a:r>
            <a:r>
              <a:rPr lang="en-GB" dirty="0"/>
              <a:t> </a:t>
            </a:r>
            <a:r>
              <a:rPr lang="en-GB" dirty="0" err="1"/>
              <a:t>poenget</a:t>
            </a:r>
            <a:r>
              <a:rPr lang="en-GB" dirty="0"/>
              <a:t> </a:t>
            </a:r>
            <a:r>
              <a:rPr lang="en-GB" dirty="0" err="1"/>
              <a:t>får</a:t>
            </a:r>
            <a:r>
              <a:rPr lang="en-GB" dirty="0"/>
              <a:t> man bare </a:t>
            </a:r>
            <a:r>
              <a:rPr lang="en-GB" dirty="0" err="1"/>
              <a:t>frem</a:t>
            </a:r>
            <a:r>
              <a:rPr lang="en-GB" dirty="0"/>
              <a:t> </a:t>
            </a:r>
            <a:r>
              <a:rPr lang="en-GB" dirty="0" err="1"/>
              <a:t>ved</a:t>
            </a:r>
            <a:r>
              <a:rPr lang="en-GB" dirty="0"/>
              <a:t> å </a:t>
            </a:r>
            <a:r>
              <a:rPr lang="en-GB" dirty="0" err="1"/>
              <a:t>legge</a:t>
            </a:r>
            <a:r>
              <a:rPr lang="en-GB" dirty="0"/>
              <a:t> “carbon budget” </a:t>
            </a:r>
            <a:r>
              <a:rPr lang="en-GB" dirty="0" err="1"/>
              <a:t>logikken</a:t>
            </a:r>
            <a:r>
              <a:rPr lang="en-GB" dirty="0"/>
              <a:t> </a:t>
            </a:r>
            <a:r>
              <a:rPr lang="en-GB" dirty="0" err="1"/>
              <a:t>til</a:t>
            </a:r>
            <a:r>
              <a:rPr lang="en-GB" dirty="0"/>
              <a:t> </a:t>
            </a:r>
            <a:r>
              <a:rPr lang="en-GB" dirty="0" err="1"/>
              <a:t>grunn</a:t>
            </a:r>
            <a:r>
              <a:rPr lang="en-GB" dirty="0"/>
              <a:t> for det å </a:t>
            </a:r>
            <a:r>
              <a:rPr lang="en-GB" dirty="0" err="1"/>
              <a:t>fastslå</a:t>
            </a:r>
            <a:r>
              <a:rPr lang="en-GB" dirty="0"/>
              <a:t> </a:t>
            </a:r>
            <a:r>
              <a:rPr lang="en-GB" dirty="0" err="1"/>
              <a:t>utslippsmål</a:t>
            </a:r>
            <a:endParaRPr lang="en-GB" dirty="0"/>
          </a:p>
        </p:txBody>
      </p:sp>
    </p:spTree>
    <p:extLst>
      <p:ext uri="{BB962C8B-B14F-4D97-AF65-F5344CB8AC3E}">
        <p14:creationId xmlns:p14="http://schemas.microsoft.com/office/powerpoint/2010/main" val="376842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DFDAC31-4271-454D-A525-E49E8D59595C}"/>
              </a:ext>
            </a:extLst>
          </p:cNvPr>
          <p:cNvPicPr>
            <a:picLocks noChangeAspect="1"/>
          </p:cNvPicPr>
          <p:nvPr/>
        </p:nvPicPr>
        <p:blipFill>
          <a:blip r:embed="rId2"/>
          <a:stretch>
            <a:fillRect/>
          </a:stretch>
        </p:blipFill>
        <p:spPr>
          <a:xfrm>
            <a:off x="856885" y="1796103"/>
            <a:ext cx="8572500" cy="4872370"/>
          </a:xfrm>
          <a:prstGeom prst="rect">
            <a:avLst/>
          </a:prstGeom>
        </p:spPr>
      </p:pic>
      <p:sp>
        <p:nvSpPr>
          <p:cNvPr id="4" name="Tittel 3">
            <a:extLst>
              <a:ext uri="{FF2B5EF4-FFF2-40B4-BE49-F238E27FC236}">
                <a16:creationId xmlns:a16="http://schemas.microsoft.com/office/drawing/2014/main" id="{198018AF-0282-4DE3-8509-F3CC4EE27EDA}"/>
              </a:ext>
            </a:extLst>
          </p:cNvPr>
          <p:cNvSpPr>
            <a:spLocks noGrp="1"/>
          </p:cNvSpPr>
          <p:nvPr>
            <p:ph type="title"/>
          </p:nvPr>
        </p:nvSpPr>
        <p:spPr>
          <a:xfrm>
            <a:off x="838199" y="365125"/>
            <a:ext cx="10734675" cy="1325563"/>
          </a:xfrm>
        </p:spPr>
        <p:txBody>
          <a:bodyPr/>
          <a:lstStyle/>
          <a:p>
            <a:r>
              <a:rPr lang="nb-NO" dirty="0"/>
              <a:t>Så mer slik burde figuren min se ut!</a:t>
            </a:r>
          </a:p>
        </p:txBody>
      </p:sp>
      <p:sp>
        <p:nvSpPr>
          <p:cNvPr id="40" name="Rektangel 39">
            <a:extLst>
              <a:ext uri="{FF2B5EF4-FFF2-40B4-BE49-F238E27FC236}">
                <a16:creationId xmlns:a16="http://schemas.microsoft.com/office/drawing/2014/main" id="{78CE2625-A68D-47C2-B572-8B2B7D77E8A6}"/>
              </a:ext>
            </a:extLst>
          </p:cNvPr>
          <p:cNvSpPr/>
          <p:nvPr/>
        </p:nvSpPr>
        <p:spPr>
          <a:xfrm>
            <a:off x="1271374" y="4388479"/>
            <a:ext cx="2518638" cy="246221"/>
          </a:xfrm>
          <a:prstGeom prst="rect">
            <a:avLst/>
          </a:prstGeom>
        </p:spPr>
        <p:txBody>
          <a:bodyPr wrap="none">
            <a:spAutoFit/>
          </a:bodyPr>
          <a:lstStyle/>
          <a:p>
            <a:r>
              <a:rPr lang="nb-NO" sz="1000" dirty="0">
                <a:solidFill>
                  <a:srgbClr val="FF0000"/>
                </a:solidFill>
              </a:rPr>
              <a:t>Offentlig og privat forbruk i faste 2017-priser</a:t>
            </a:r>
          </a:p>
        </p:txBody>
      </p:sp>
      <p:sp>
        <p:nvSpPr>
          <p:cNvPr id="42" name="Rektangel 41">
            <a:extLst>
              <a:ext uri="{FF2B5EF4-FFF2-40B4-BE49-F238E27FC236}">
                <a16:creationId xmlns:a16="http://schemas.microsoft.com/office/drawing/2014/main" id="{20E10D6A-1903-4FE9-8323-02078372E8A2}"/>
              </a:ext>
            </a:extLst>
          </p:cNvPr>
          <p:cNvSpPr/>
          <p:nvPr/>
        </p:nvSpPr>
        <p:spPr>
          <a:xfrm>
            <a:off x="1293608" y="5668438"/>
            <a:ext cx="2659702" cy="246221"/>
          </a:xfrm>
          <a:prstGeom prst="rect">
            <a:avLst/>
          </a:prstGeom>
        </p:spPr>
        <p:txBody>
          <a:bodyPr wrap="none">
            <a:spAutoFit/>
          </a:bodyPr>
          <a:lstStyle/>
          <a:p>
            <a:r>
              <a:rPr lang="nb-NO" sz="1000" dirty="0">
                <a:solidFill>
                  <a:schemeClr val="accent1"/>
                </a:solidFill>
              </a:rPr>
              <a:t>Karbonintensitet målt i gram utslipp/kr forbruk </a:t>
            </a:r>
          </a:p>
        </p:txBody>
      </p:sp>
      <p:sp>
        <p:nvSpPr>
          <p:cNvPr id="2" name="Bue 1">
            <a:extLst>
              <a:ext uri="{FF2B5EF4-FFF2-40B4-BE49-F238E27FC236}">
                <a16:creationId xmlns:a16="http://schemas.microsoft.com/office/drawing/2014/main" id="{D4B8CA57-E1B9-4C8B-993F-814FBF5D07DF}"/>
              </a:ext>
            </a:extLst>
          </p:cNvPr>
          <p:cNvSpPr/>
          <p:nvPr/>
        </p:nvSpPr>
        <p:spPr>
          <a:xfrm flipH="1" flipV="1">
            <a:off x="4895273" y="3768431"/>
            <a:ext cx="8783782" cy="2429167"/>
          </a:xfrm>
          <a:prstGeom prst="arc">
            <a:avLst>
              <a:gd name="adj1" fmla="val 16277800"/>
              <a:gd name="adj2" fmla="val 0"/>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19050">
                <a:solidFill>
                  <a:schemeClr val="tx1"/>
                </a:solidFill>
              </a:ln>
            </a:endParaRPr>
          </a:p>
        </p:txBody>
      </p:sp>
      <p:sp>
        <p:nvSpPr>
          <p:cNvPr id="3" name="Bue 2">
            <a:extLst>
              <a:ext uri="{FF2B5EF4-FFF2-40B4-BE49-F238E27FC236}">
                <a16:creationId xmlns:a16="http://schemas.microsoft.com/office/drawing/2014/main" id="{2B664C7B-CDEC-40B5-85FB-D75B9EE0D179}"/>
              </a:ext>
            </a:extLst>
          </p:cNvPr>
          <p:cNvSpPr/>
          <p:nvPr/>
        </p:nvSpPr>
        <p:spPr>
          <a:xfrm flipH="1" flipV="1">
            <a:off x="4895273" y="2392217"/>
            <a:ext cx="8783782" cy="3629889"/>
          </a:xfrm>
          <a:prstGeom prst="arc">
            <a:avLst>
              <a:gd name="adj1" fmla="val 16277800"/>
              <a:gd name="adj2" fmla="val 0"/>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19050">
                <a:solidFill>
                  <a:srgbClr val="FF0000"/>
                </a:solidFill>
              </a:ln>
            </a:endParaRPr>
          </a:p>
        </p:txBody>
      </p:sp>
      <p:sp>
        <p:nvSpPr>
          <p:cNvPr id="6" name="Bue 5">
            <a:extLst>
              <a:ext uri="{FF2B5EF4-FFF2-40B4-BE49-F238E27FC236}">
                <a16:creationId xmlns:a16="http://schemas.microsoft.com/office/drawing/2014/main" id="{83ECC156-1BBA-4931-9D4F-FEADFAADDE16}"/>
              </a:ext>
            </a:extLst>
          </p:cNvPr>
          <p:cNvSpPr/>
          <p:nvPr/>
        </p:nvSpPr>
        <p:spPr>
          <a:xfrm flipH="1" flipV="1">
            <a:off x="4636655" y="4634698"/>
            <a:ext cx="8962737" cy="1668313"/>
          </a:xfrm>
          <a:prstGeom prst="arc">
            <a:avLst>
              <a:gd name="adj1" fmla="val 16277800"/>
              <a:gd name="adj2" fmla="val 21400988"/>
            </a:avLst>
          </a:prstGeom>
          <a:ln w="19050">
            <a:solidFill>
              <a:srgbClr val="0070C0"/>
            </a:solidFill>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19050">
                <a:solidFill>
                  <a:schemeClr val="tx1"/>
                </a:solidFill>
              </a:ln>
            </a:endParaRPr>
          </a:p>
        </p:txBody>
      </p:sp>
      <p:sp>
        <p:nvSpPr>
          <p:cNvPr id="8" name="TekstSylinder 7">
            <a:extLst>
              <a:ext uri="{FF2B5EF4-FFF2-40B4-BE49-F238E27FC236}">
                <a16:creationId xmlns:a16="http://schemas.microsoft.com/office/drawing/2014/main" id="{4141742C-60A1-4006-8481-51BF4EB02897}"/>
              </a:ext>
            </a:extLst>
          </p:cNvPr>
          <p:cNvSpPr txBox="1"/>
          <p:nvPr/>
        </p:nvSpPr>
        <p:spPr>
          <a:xfrm>
            <a:off x="9688946" y="3429000"/>
            <a:ext cx="1646170" cy="2585323"/>
          </a:xfrm>
          <a:prstGeom prst="rect">
            <a:avLst/>
          </a:prstGeom>
          <a:solidFill>
            <a:schemeClr val="bg1">
              <a:lumMod val="75000"/>
            </a:schemeClr>
          </a:solidFill>
        </p:spPr>
        <p:txBody>
          <a:bodyPr wrap="square" rtlCol="0">
            <a:spAutoFit/>
          </a:bodyPr>
          <a:lstStyle/>
          <a:p>
            <a:r>
              <a:rPr lang="en-GB" dirty="0" err="1"/>
              <a:t>Dvs</a:t>
            </a:r>
            <a:r>
              <a:rPr lang="en-GB" dirty="0"/>
              <a:t>: </a:t>
            </a:r>
            <a:r>
              <a:rPr lang="en-GB" b="1" dirty="0" err="1"/>
              <a:t>Vesentlig</a:t>
            </a:r>
            <a:r>
              <a:rPr lang="en-GB" b="1" dirty="0"/>
              <a:t> </a:t>
            </a:r>
            <a:r>
              <a:rPr lang="en-GB" b="1" dirty="0" err="1"/>
              <a:t>tøffere</a:t>
            </a:r>
            <a:r>
              <a:rPr lang="en-GB" b="1" dirty="0"/>
              <a:t> </a:t>
            </a:r>
            <a:r>
              <a:rPr lang="en-GB" dirty="0" err="1"/>
              <a:t>reduksjon</a:t>
            </a:r>
            <a:r>
              <a:rPr lang="en-GB" dirty="0"/>
              <a:t> </a:t>
            </a:r>
            <a:r>
              <a:rPr lang="en-GB" dirty="0" err="1"/>
              <a:t>i</a:t>
            </a:r>
            <a:r>
              <a:rPr lang="en-GB" dirty="0"/>
              <a:t> </a:t>
            </a:r>
            <a:r>
              <a:rPr lang="en-GB" dirty="0" err="1"/>
              <a:t>forbruksvolumet</a:t>
            </a:r>
            <a:r>
              <a:rPr lang="en-GB" dirty="0"/>
              <a:t> </a:t>
            </a:r>
            <a:r>
              <a:rPr lang="en-GB" dirty="0" err="1"/>
              <a:t>og</a:t>
            </a:r>
            <a:r>
              <a:rPr lang="en-GB" dirty="0"/>
              <a:t>/</a:t>
            </a:r>
            <a:r>
              <a:rPr lang="en-GB" dirty="0" err="1"/>
              <a:t>eller</a:t>
            </a:r>
            <a:r>
              <a:rPr lang="en-GB" dirty="0"/>
              <a:t> </a:t>
            </a:r>
            <a:r>
              <a:rPr lang="en-GB" dirty="0" err="1"/>
              <a:t>karbonintensiteten</a:t>
            </a:r>
            <a:r>
              <a:rPr lang="en-GB" dirty="0"/>
              <a:t> </a:t>
            </a:r>
            <a:r>
              <a:rPr lang="en-GB" dirty="0" err="1"/>
              <a:t>i</a:t>
            </a:r>
            <a:r>
              <a:rPr lang="en-GB" dirty="0"/>
              <a:t> den </a:t>
            </a:r>
            <a:r>
              <a:rPr lang="en-GB" b="1" dirty="0" err="1"/>
              <a:t>første</a:t>
            </a:r>
            <a:r>
              <a:rPr lang="en-GB" b="1" dirty="0"/>
              <a:t> </a:t>
            </a:r>
            <a:r>
              <a:rPr lang="en-GB" b="1" dirty="0" err="1"/>
              <a:t>fasen</a:t>
            </a:r>
            <a:r>
              <a:rPr lang="en-GB" b="1" dirty="0"/>
              <a:t> </a:t>
            </a:r>
            <a:r>
              <a:rPr lang="en-GB" dirty="0" err="1"/>
              <a:t>av</a:t>
            </a:r>
            <a:r>
              <a:rPr lang="en-GB" dirty="0"/>
              <a:t> de </a:t>
            </a:r>
            <a:r>
              <a:rPr lang="en-GB" dirty="0" err="1"/>
              <a:t>neste</a:t>
            </a:r>
            <a:r>
              <a:rPr lang="en-GB" dirty="0"/>
              <a:t> 30 </a:t>
            </a:r>
            <a:r>
              <a:rPr lang="en-GB" dirty="0" err="1"/>
              <a:t>årene</a:t>
            </a:r>
            <a:endParaRPr lang="en-GB" dirty="0"/>
          </a:p>
        </p:txBody>
      </p:sp>
    </p:spTree>
    <p:extLst>
      <p:ext uri="{BB962C8B-B14F-4D97-AF65-F5344CB8AC3E}">
        <p14:creationId xmlns:p14="http://schemas.microsoft.com/office/powerpoint/2010/main" val="267204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DDBBCC09-F977-41BF-A2CF-88B69BCBF25F}"/>
              </a:ext>
            </a:extLst>
          </p:cNvPr>
          <p:cNvSpPr/>
          <p:nvPr/>
        </p:nvSpPr>
        <p:spPr>
          <a:xfrm>
            <a:off x="937369" y="1858479"/>
            <a:ext cx="10416431" cy="39692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CEB6060-9722-46E3-AD68-93A8943C882E}"/>
              </a:ext>
            </a:extLst>
          </p:cNvPr>
          <p:cNvSpPr>
            <a:spLocks noGrp="1"/>
          </p:cNvSpPr>
          <p:nvPr>
            <p:ph type="title"/>
          </p:nvPr>
        </p:nvSpPr>
        <p:spPr/>
        <p:txBody>
          <a:bodyPr/>
          <a:lstStyle/>
          <a:p>
            <a:pPr>
              <a:spcBef>
                <a:spcPts val="600"/>
              </a:spcBef>
              <a:spcAft>
                <a:spcPts val="600"/>
              </a:spcAft>
            </a:pPr>
            <a:r>
              <a:rPr lang="nb-NO" dirty="0"/>
              <a:t>Denne typen resonnement er grunnlaget for anbefalingen «forbruksreduksjoner først»!</a:t>
            </a:r>
          </a:p>
        </p:txBody>
      </p:sp>
      <p:grpSp>
        <p:nvGrpSpPr>
          <p:cNvPr id="4" name="Gruppe 3">
            <a:extLst>
              <a:ext uri="{FF2B5EF4-FFF2-40B4-BE49-F238E27FC236}">
                <a16:creationId xmlns:a16="http://schemas.microsoft.com/office/drawing/2014/main" id="{9005F9BD-DBE0-472C-B3D2-CA98A900B0C4}"/>
              </a:ext>
            </a:extLst>
          </p:cNvPr>
          <p:cNvGrpSpPr/>
          <p:nvPr/>
        </p:nvGrpSpPr>
        <p:grpSpPr>
          <a:xfrm>
            <a:off x="1028835" y="1956934"/>
            <a:ext cx="5495816" cy="3671647"/>
            <a:chOff x="301448" y="1341783"/>
            <a:chExt cx="7327754" cy="4895529"/>
          </a:xfrm>
        </p:grpSpPr>
        <p:grpSp>
          <p:nvGrpSpPr>
            <p:cNvPr id="5" name="Gruppe 4">
              <a:extLst>
                <a:ext uri="{FF2B5EF4-FFF2-40B4-BE49-F238E27FC236}">
                  <a16:creationId xmlns:a16="http://schemas.microsoft.com/office/drawing/2014/main" id="{A3806A40-8F52-43B5-942A-6CF63A259882}"/>
                </a:ext>
              </a:extLst>
            </p:cNvPr>
            <p:cNvGrpSpPr/>
            <p:nvPr/>
          </p:nvGrpSpPr>
          <p:grpSpPr>
            <a:xfrm>
              <a:off x="301448" y="1341783"/>
              <a:ext cx="7327754" cy="4895529"/>
              <a:chOff x="301448" y="1341783"/>
              <a:chExt cx="7327754" cy="4895529"/>
            </a:xfrm>
          </p:grpSpPr>
          <p:grpSp>
            <p:nvGrpSpPr>
              <p:cNvPr id="7" name="Gruppe 6">
                <a:extLst>
                  <a:ext uri="{FF2B5EF4-FFF2-40B4-BE49-F238E27FC236}">
                    <a16:creationId xmlns:a16="http://schemas.microsoft.com/office/drawing/2014/main" id="{E5E155F3-B861-40D5-95BC-217D0FB12412}"/>
                  </a:ext>
                </a:extLst>
              </p:cNvPr>
              <p:cNvGrpSpPr/>
              <p:nvPr/>
            </p:nvGrpSpPr>
            <p:grpSpPr>
              <a:xfrm>
                <a:off x="706892" y="1341783"/>
                <a:ext cx="6922310" cy="4895529"/>
                <a:chOff x="706892" y="1341783"/>
                <a:chExt cx="6922310" cy="4895529"/>
              </a:xfrm>
            </p:grpSpPr>
            <p:pic>
              <p:nvPicPr>
                <p:cNvPr id="10" name="Picture 2" descr="Screen Shot 2017-11-09 at 12.19.57">
                  <a:extLst>
                    <a:ext uri="{FF2B5EF4-FFF2-40B4-BE49-F238E27FC236}">
                      <a16:creationId xmlns:a16="http://schemas.microsoft.com/office/drawing/2014/main" id="{72433E01-FD75-4786-97A3-05276E105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892" y="1441174"/>
                  <a:ext cx="6891003" cy="4796138"/>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B22E2B09-D1EC-4CF2-8E14-E08E06D8284E}"/>
                    </a:ext>
                  </a:extLst>
                </p:cNvPr>
                <p:cNvSpPr/>
                <p:nvPr/>
              </p:nvSpPr>
              <p:spPr>
                <a:xfrm>
                  <a:off x="5374494" y="1341783"/>
                  <a:ext cx="2254708" cy="46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8" name="Rektangel 7">
                <a:extLst>
                  <a:ext uri="{FF2B5EF4-FFF2-40B4-BE49-F238E27FC236}">
                    <a16:creationId xmlns:a16="http://schemas.microsoft.com/office/drawing/2014/main" id="{73765DEE-BAE4-4610-9A5C-F31DE19D5238}"/>
                  </a:ext>
                </a:extLst>
              </p:cNvPr>
              <p:cNvSpPr/>
              <p:nvPr/>
            </p:nvSpPr>
            <p:spPr>
              <a:xfrm>
                <a:off x="675585" y="5247861"/>
                <a:ext cx="4667602" cy="69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9" name="TekstSylinder 8">
                <a:extLst>
                  <a:ext uri="{FF2B5EF4-FFF2-40B4-BE49-F238E27FC236}">
                    <a16:creationId xmlns:a16="http://schemas.microsoft.com/office/drawing/2014/main" id="{F1DCB9F0-9C16-4BE1-BFF6-688FA295155A}"/>
                  </a:ext>
                </a:extLst>
              </p:cNvPr>
              <p:cNvSpPr txBox="1"/>
              <p:nvPr/>
            </p:nvSpPr>
            <p:spPr>
              <a:xfrm>
                <a:off x="301448" y="1549788"/>
                <a:ext cx="615553" cy="3320884"/>
              </a:xfrm>
              <a:prstGeom prst="rect">
                <a:avLst/>
              </a:prstGeom>
              <a:solidFill>
                <a:schemeClr val="bg1"/>
              </a:solidFill>
            </p:spPr>
            <p:txBody>
              <a:bodyPr vert="vert270" wrap="square" rtlCol="0">
                <a:spAutoFit/>
              </a:bodyPr>
              <a:lstStyle/>
              <a:p>
                <a:pPr algn="ctr"/>
                <a:r>
                  <a:rPr lang="en-GB" sz="900" dirty="0" err="1"/>
                  <a:t>Globale</a:t>
                </a:r>
                <a:r>
                  <a:rPr lang="en-GB" sz="900" dirty="0"/>
                  <a:t> </a:t>
                </a:r>
                <a:r>
                  <a:rPr lang="nb-NO" sz="900" dirty="0"/>
                  <a:t>utslepp</a:t>
                </a:r>
                <a:r>
                  <a:rPr lang="en-GB" sz="900" dirty="0"/>
                  <a:t> </a:t>
                </a:r>
                <a:r>
                  <a:rPr lang="en-GB" sz="900" dirty="0" err="1"/>
                  <a:t>frå</a:t>
                </a:r>
                <a:r>
                  <a:rPr lang="en-GB" sz="900" dirty="0"/>
                  <a:t> fossil </a:t>
                </a:r>
                <a:r>
                  <a:rPr lang="en-GB" sz="900" dirty="0" err="1"/>
                  <a:t>energi</a:t>
                </a:r>
                <a:r>
                  <a:rPr lang="en-GB" sz="900" dirty="0"/>
                  <a:t> </a:t>
                </a:r>
                <a:r>
                  <a:rPr lang="en-GB" sz="900" dirty="0" err="1"/>
                  <a:t>og</a:t>
                </a:r>
                <a:r>
                  <a:rPr lang="en-GB" sz="900" dirty="0"/>
                  <a:t> </a:t>
                </a:r>
                <a:r>
                  <a:rPr lang="en-GB" sz="900" dirty="0" err="1"/>
                  <a:t>sement</a:t>
                </a:r>
                <a:r>
                  <a:rPr lang="en-GB" sz="900" dirty="0"/>
                  <a:t> (Gigatonn CO2/</a:t>
                </a:r>
                <a:r>
                  <a:rPr lang="en-GB" sz="900" dirty="0" err="1"/>
                  <a:t>år</a:t>
                </a:r>
                <a:r>
                  <a:rPr lang="en-GB" sz="900" dirty="0"/>
                  <a:t>)</a:t>
                </a:r>
              </a:p>
            </p:txBody>
          </p:sp>
        </p:grpSp>
        <p:sp>
          <p:nvSpPr>
            <p:cNvPr id="6" name="Rektangel 5">
              <a:extLst>
                <a:ext uri="{FF2B5EF4-FFF2-40B4-BE49-F238E27FC236}">
                  <a16:creationId xmlns:a16="http://schemas.microsoft.com/office/drawing/2014/main" id="{DC9899AE-8EA5-4ADC-8517-C73C4713709E}"/>
                </a:ext>
              </a:extLst>
            </p:cNvPr>
            <p:cNvSpPr/>
            <p:nvPr/>
          </p:nvSpPr>
          <p:spPr>
            <a:xfrm>
              <a:off x="3541254" y="5965830"/>
              <a:ext cx="4002546"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12" name="Rektangel 11">
            <a:extLst>
              <a:ext uri="{FF2B5EF4-FFF2-40B4-BE49-F238E27FC236}">
                <a16:creationId xmlns:a16="http://schemas.microsoft.com/office/drawing/2014/main" id="{15F40E69-8D66-4BED-A505-03FA240649A3}"/>
              </a:ext>
            </a:extLst>
          </p:cNvPr>
          <p:cNvSpPr/>
          <p:nvPr/>
        </p:nvSpPr>
        <p:spPr>
          <a:xfrm>
            <a:off x="1404618" y="5583261"/>
            <a:ext cx="3429000" cy="184666"/>
          </a:xfrm>
          <a:prstGeom prst="rect">
            <a:avLst/>
          </a:prstGeom>
        </p:spPr>
        <p:txBody>
          <a:bodyPr>
            <a:spAutoFit/>
          </a:bodyPr>
          <a:lstStyle/>
          <a:p>
            <a:r>
              <a:rPr lang="en-GB" sz="600" dirty="0"/>
              <a:t>https://www.gov.im/media/1350732/isle-of-man-tynwald-30-mins-anderson-larkin.pdf</a:t>
            </a:r>
          </a:p>
        </p:txBody>
      </p:sp>
      <p:sp>
        <p:nvSpPr>
          <p:cNvPr id="13" name="TekstSylinder 12">
            <a:extLst>
              <a:ext uri="{FF2B5EF4-FFF2-40B4-BE49-F238E27FC236}">
                <a16:creationId xmlns:a16="http://schemas.microsoft.com/office/drawing/2014/main" id="{7F5F5237-2818-4B27-97E7-34CB4E1AE3C6}"/>
              </a:ext>
            </a:extLst>
          </p:cNvPr>
          <p:cNvSpPr txBox="1"/>
          <p:nvPr/>
        </p:nvSpPr>
        <p:spPr>
          <a:xfrm>
            <a:off x="4833619" y="3542117"/>
            <a:ext cx="3699289" cy="461665"/>
          </a:xfrm>
          <a:prstGeom prst="rect">
            <a:avLst/>
          </a:prstGeom>
          <a:solidFill>
            <a:srgbClr val="92D050"/>
          </a:solidFill>
          <a:ln w="28575">
            <a:noFill/>
          </a:ln>
        </p:spPr>
        <p:txBody>
          <a:bodyPr wrap="square" rtlCol="0">
            <a:spAutoFit/>
          </a:bodyPr>
          <a:lstStyle/>
          <a:p>
            <a:pPr algn="ctr"/>
            <a:r>
              <a:rPr lang="nb-NO" sz="1200" dirty="0">
                <a:solidFill>
                  <a:schemeClr val="bg1"/>
                </a:solidFill>
              </a:rPr>
              <a:t>Fase 1: </a:t>
            </a:r>
            <a:r>
              <a:rPr lang="nb-NO" sz="1200" u="sng" dirty="0">
                <a:solidFill>
                  <a:schemeClr val="bg1"/>
                </a:solidFill>
              </a:rPr>
              <a:t>Kort</a:t>
            </a:r>
            <a:r>
              <a:rPr lang="nb-NO" sz="1200" dirty="0">
                <a:solidFill>
                  <a:schemeClr val="bg1"/>
                </a:solidFill>
              </a:rPr>
              <a:t> sikt gjøre kutt i </a:t>
            </a:r>
            <a:r>
              <a:rPr lang="nb-NO" sz="1200" u="sng" dirty="0">
                <a:solidFill>
                  <a:schemeClr val="bg1"/>
                </a:solidFill>
              </a:rPr>
              <a:t>forbruk</a:t>
            </a:r>
            <a:r>
              <a:rPr lang="nb-NO" sz="1200" dirty="0">
                <a:solidFill>
                  <a:schemeClr val="bg1"/>
                </a:solidFill>
              </a:rPr>
              <a:t>, særlig hos de rike landa / deler av befolkninga</a:t>
            </a:r>
          </a:p>
        </p:txBody>
      </p:sp>
      <p:sp>
        <p:nvSpPr>
          <p:cNvPr id="14" name="TekstSylinder 13">
            <a:extLst>
              <a:ext uri="{FF2B5EF4-FFF2-40B4-BE49-F238E27FC236}">
                <a16:creationId xmlns:a16="http://schemas.microsoft.com/office/drawing/2014/main" id="{CF65695D-41C6-4611-93C2-9E053473E082}"/>
              </a:ext>
            </a:extLst>
          </p:cNvPr>
          <p:cNvSpPr txBox="1"/>
          <p:nvPr/>
        </p:nvSpPr>
        <p:spPr>
          <a:xfrm>
            <a:off x="4833619" y="4105929"/>
            <a:ext cx="3699289" cy="461665"/>
          </a:xfrm>
          <a:prstGeom prst="rect">
            <a:avLst/>
          </a:prstGeom>
          <a:solidFill>
            <a:srgbClr val="00B0F0"/>
          </a:solidFill>
          <a:ln w="28575">
            <a:noFill/>
          </a:ln>
        </p:spPr>
        <p:txBody>
          <a:bodyPr wrap="square" rtlCol="0">
            <a:spAutoFit/>
          </a:bodyPr>
          <a:lstStyle/>
          <a:p>
            <a:pPr algn="ctr"/>
            <a:r>
              <a:rPr lang="nb-NO" sz="1200" dirty="0">
                <a:solidFill>
                  <a:schemeClr val="bg1"/>
                </a:solidFill>
              </a:rPr>
              <a:t>Fase 2: </a:t>
            </a:r>
            <a:r>
              <a:rPr lang="nb-NO" sz="1200" u="sng" dirty="0">
                <a:solidFill>
                  <a:schemeClr val="bg1"/>
                </a:solidFill>
              </a:rPr>
              <a:t>Lengre</a:t>
            </a:r>
            <a:r>
              <a:rPr lang="nb-NO" sz="1200" dirty="0">
                <a:solidFill>
                  <a:schemeClr val="bg1"/>
                </a:solidFill>
              </a:rPr>
              <a:t> sikt gjøre </a:t>
            </a:r>
            <a:r>
              <a:rPr lang="nb-NO" sz="1200" u="sng" dirty="0">
                <a:solidFill>
                  <a:schemeClr val="bg1"/>
                </a:solidFill>
              </a:rPr>
              <a:t>teknologisk</a:t>
            </a:r>
            <a:r>
              <a:rPr lang="nb-NO" sz="1200" dirty="0">
                <a:solidFill>
                  <a:schemeClr val="bg1"/>
                </a:solidFill>
              </a:rPr>
              <a:t> omlegging av produksjon og energiforsyning </a:t>
            </a:r>
          </a:p>
        </p:txBody>
      </p:sp>
      <p:sp>
        <p:nvSpPr>
          <p:cNvPr id="15" name="TekstSylinder 14">
            <a:extLst>
              <a:ext uri="{FF2B5EF4-FFF2-40B4-BE49-F238E27FC236}">
                <a16:creationId xmlns:a16="http://schemas.microsoft.com/office/drawing/2014/main" id="{5DB743B6-17F5-4449-A7CA-0446E2A11A98}"/>
              </a:ext>
            </a:extLst>
          </p:cNvPr>
          <p:cNvSpPr txBox="1"/>
          <p:nvPr/>
        </p:nvSpPr>
        <p:spPr>
          <a:xfrm flipH="1">
            <a:off x="7000295" y="4755931"/>
            <a:ext cx="347333" cy="300082"/>
          </a:xfrm>
          <a:prstGeom prst="rect">
            <a:avLst/>
          </a:prstGeom>
          <a:noFill/>
        </p:spPr>
        <p:txBody>
          <a:bodyPr wrap="square" rtlCol="0">
            <a:spAutoFit/>
          </a:bodyPr>
          <a:lstStyle/>
          <a:p>
            <a:r>
              <a:rPr lang="en-GB" sz="675" dirty="0">
                <a:solidFill>
                  <a:schemeClr val="bg1">
                    <a:lumMod val="65000"/>
                  </a:schemeClr>
                </a:solidFill>
              </a:rPr>
              <a:t>2100</a:t>
            </a:r>
          </a:p>
        </p:txBody>
      </p:sp>
      <p:sp>
        <p:nvSpPr>
          <p:cNvPr id="16" name="TekstSylinder 15">
            <a:extLst>
              <a:ext uri="{FF2B5EF4-FFF2-40B4-BE49-F238E27FC236}">
                <a16:creationId xmlns:a16="http://schemas.microsoft.com/office/drawing/2014/main" id="{47D2E687-7772-4A01-AFD0-49D957EA3D40}"/>
              </a:ext>
            </a:extLst>
          </p:cNvPr>
          <p:cNvSpPr txBox="1"/>
          <p:nvPr/>
        </p:nvSpPr>
        <p:spPr>
          <a:xfrm>
            <a:off x="4893761" y="5211252"/>
            <a:ext cx="3699289" cy="276999"/>
          </a:xfrm>
          <a:prstGeom prst="rect">
            <a:avLst/>
          </a:prstGeom>
          <a:solidFill>
            <a:srgbClr val="FF0000"/>
          </a:solidFill>
          <a:ln w="28575">
            <a:noFill/>
          </a:ln>
        </p:spPr>
        <p:txBody>
          <a:bodyPr wrap="square" rtlCol="0">
            <a:spAutoFit/>
          </a:bodyPr>
          <a:lstStyle/>
          <a:p>
            <a:pPr algn="ctr"/>
            <a:r>
              <a:rPr lang="nb-NO" sz="1200" dirty="0">
                <a:solidFill>
                  <a:schemeClr val="bg1"/>
                </a:solidFill>
              </a:rPr>
              <a:t>Fase 3: Negative utslepp</a:t>
            </a:r>
          </a:p>
        </p:txBody>
      </p:sp>
      <p:sp>
        <p:nvSpPr>
          <p:cNvPr id="17" name="Rettvinklet trekant 16">
            <a:extLst>
              <a:ext uri="{FF2B5EF4-FFF2-40B4-BE49-F238E27FC236}">
                <a16:creationId xmlns:a16="http://schemas.microsoft.com/office/drawing/2014/main" id="{D14C9A7C-9F23-4ACE-B27D-AEB6CBCFF307}"/>
              </a:ext>
            </a:extLst>
          </p:cNvPr>
          <p:cNvSpPr/>
          <p:nvPr/>
        </p:nvSpPr>
        <p:spPr>
          <a:xfrm flipH="1" flipV="1">
            <a:off x="4857087" y="4798890"/>
            <a:ext cx="2173342" cy="380573"/>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18" name="Bilde 17">
            <a:extLst>
              <a:ext uri="{FF2B5EF4-FFF2-40B4-BE49-F238E27FC236}">
                <a16:creationId xmlns:a16="http://schemas.microsoft.com/office/drawing/2014/main" id="{AAC1B825-8311-4DA8-9D41-F6BC2A40EC9F}"/>
              </a:ext>
            </a:extLst>
          </p:cNvPr>
          <p:cNvPicPr>
            <a:picLocks noChangeAspect="1"/>
          </p:cNvPicPr>
          <p:nvPr/>
        </p:nvPicPr>
        <p:blipFill>
          <a:blip r:embed="rId3"/>
          <a:stretch>
            <a:fillRect/>
          </a:stretch>
        </p:blipFill>
        <p:spPr>
          <a:xfrm>
            <a:off x="4859340" y="2072384"/>
            <a:ext cx="3673567" cy="857250"/>
          </a:xfrm>
          <a:prstGeom prst="rect">
            <a:avLst/>
          </a:prstGeom>
          <a:ln>
            <a:solidFill>
              <a:schemeClr val="tx1"/>
            </a:solidFill>
          </a:ln>
        </p:spPr>
      </p:pic>
      <p:cxnSp>
        <p:nvCxnSpPr>
          <p:cNvPr id="19" name="Rett linje 18">
            <a:extLst>
              <a:ext uri="{FF2B5EF4-FFF2-40B4-BE49-F238E27FC236}">
                <a16:creationId xmlns:a16="http://schemas.microsoft.com/office/drawing/2014/main" id="{0CB14F7A-D7DF-4785-99B1-6DB6C93D7CCD}"/>
              </a:ext>
            </a:extLst>
          </p:cNvPr>
          <p:cNvCxnSpPr>
            <a:cxnSpLocks/>
            <a:endCxn id="15" idx="0"/>
          </p:cNvCxnSpPr>
          <p:nvPr/>
        </p:nvCxnSpPr>
        <p:spPr>
          <a:xfrm flipV="1">
            <a:off x="4857088" y="4755931"/>
            <a:ext cx="2316872" cy="124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A7DA6526-4721-4635-9CA1-402B8ACBEED5}"/>
              </a:ext>
            </a:extLst>
          </p:cNvPr>
          <p:cNvSpPr/>
          <p:nvPr/>
        </p:nvSpPr>
        <p:spPr>
          <a:xfrm>
            <a:off x="8753635" y="1957592"/>
            <a:ext cx="2504468" cy="2862322"/>
          </a:xfrm>
          <a:prstGeom prst="rect">
            <a:avLst/>
          </a:prstGeom>
          <a:solidFill>
            <a:schemeClr val="bg1">
              <a:lumMod val="75000"/>
            </a:schemeClr>
          </a:solidFill>
          <a:ln>
            <a:solidFill>
              <a:schemeClr val="tx1"/>
            </a:solidFill>
          </a:ln>
        </p:spPr>
        <p:txBody>
          <a:bodyPr wrap="square">
            <a:spAutoFit/>
          </a:bodyPr>
          <a:lstStyle/>
          <a:p>
            <a:r>
              <a:rPr lang="en-US" dirty="0"/>
              <a:t>“The reason we love to debate and argue about renewables and intermittency and so on [phase 2 and 3] is that it really helps to distract us from the blinding simplicity of the </a:t>
            </a:r>
            <a:r>
              <a:rPr lang="en-US" dirty="0" err="1"/>
              <a:t>degrowth</a:t>
            </a:r>
            <a:r>
              <a:rPr lang="en-US" dirty="0"/>
              <a:t> solution” [phase 1].</a:t>
            </a:r>
          </a:p>
        </p:txBody>
      </p:sp>
      <p:cxnSp>
        <p:nvCxnSpPr>
          <p:cNvPr id="24" name="Rett linje 23">
            <a:extLst>
              <a:ext uri="{FF2B5EF4-FFF2-40B4-BE49-F238E27FC236}">
                <a16:creationId xmlns:a16="http://schemas.microsoft.com/office/drawing/2014/main" id="{2624BD1C-E27D-4C81-86AA-01192CF77B13}"/>
              </a:ext>
            </a:extLst>
          </p:cNvPr>
          <p:cNvCxnSpPr>
            <a:endCxn id="18" idx="3"/>
          </p:cNvCxnSpPr>
          <p:nvPr/>
        </p:nvCxnSpPr>
        <p:spPr>
          <a:xfrm flipH="1">
            <a:off x="8532907" y="2257674"/>
            <a:ext cx="220728" cy="2433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10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D75E12-837E-416F-8F18-D319656CA611}"/>
              </a:ext>
            </a:extLst>
          </p:cNvPr>
          <p:cNvSpPr>
            <a:spLocks noGrp="1"/>
          </p:cNvSpPr>
          <p:nvPr>
            <p:ph type="title"/>
          </p:nvPr>
        </p:nvSpPr>
        <p:spPr/>
        <p:txBody>
          <a:bodyPr/>
          <a:lstStyle/>
          <a:p>
            <a:r>
              <a:rPr lang="en-GB" dirty="0"/>
              <a:t>Denne </a:t>
            </a:r>
            <a:r>
              <a:rPr lang="en-GB" dirty="0" err="1"/>
              <a:t>ideen</a:t>
            </a:r>
            <a:r>
              <a:rPr lang="en-GB" dirty="0"/>
              <a:t> </a:t>
            </a:r>
            <a:r>
              <a:rPr lang="en-GB" dirty="0" err="1"/>
              <a:t>hadde</a:t>
            </a:r>
            <a:r>
              <a:rPr lang="en-GB" dirty="0"/>
              <a:t> vi for 15 </a:t>
            </a:r>
            <a:r>
              <a:rPr lang="en-GB" dirty="0" err="1"/>
              <a:t>år</a:t>
            </a:r>
            <a:r>
              <a:rPr lang="en-GB" dirty="0"/>
              <a:t> </a:t>
            </a:r>
            <a:r>
              <a:rPr lang="en-GB" dirty="0" err="1"/>
              <a:t>siden</a:t>
            </a:r>
            <a:r>
              <a:rPr lang="en-GB" dirty="0"/>
              <a:t>…</a:t>
            </a:r>
          </a:p>
        </p:txBody>
      </p:sp>
      <p:sp>
        <p:nvSpPr>
          <p:cNvPr id="3" name="Plassholder for innhold 2">
            <a:extLst>
              <a:ext uri="{FF2B5EF4-FFF2-40B4-BE49-F238E27FC236}">
                <a16:creationId xmlns:a16="http://schemas.microsoft.com/office/drawing/2014/main" id="{23951825-E4BB-4EB1-8818-FBAE6B5AC1F8}"/>
              </a:ext>
            </a:extLst>
          </p:cNvPr>
          <p:cNvSpPr>
            <a:spLocks noGrp="1"/>
          </p:cNvSpPr>
          <p:nvPr>
            <p:ph idx="1"/>
          </p:nvPr>
        </p:nvSpPr>
        <p:spPr>
          <a:xfrm>
            <a:off x="677334" y="2160589"/>
            <a:ext cx="6777014" cy="4454986"/>
          </a:xfrm>
        </p:spPr>
        <p:txBody>
          <a:bodyPr>
            <a:normAutofit/>
          </a:bodyPr>
          <a:lstStyle/>
          <a:p>
            <a:r>
              <a:rPr lang="nb-NO" sz="2400" b="0" dirty="0"/>
              <a:t>«</a:t>
            </a:r>
            <a:r>
              <a:rPr lang="nb-NO" sz="2400" b="0" dirty="0">
                <a:solidFill>
                  <a:schemeClr val="bg1">
                    <a:lumMod val="85000"/>
                  </a:schemeClr>
                </a:solidFill>
              </a:rPr>
              <a:t>Utvalget har vurdert hva som kan være store kilder til norske utslipp fram mot 2050, og har vist hvilke tiltak som bør iverksettes for å redusere disse utslippene. </a:t>
            </a:r>
            <a:r>
              <a:rPr lang="nb-NO" sz="2400" b="0" dirty="0"/>
              <a:t>En radikal omlegging av norsk livsstil i en mer klimavennlig retning ville kunne redusere framtidige utslipp mye. Utvalget har likevel ikke valgt å anbefale dette, blant annet fordi vi mener det vil være en umulig politisk oppgave å realisere. </a:t>
            </a:r>
            <a:r>
              <a:rPr lang="nb-NO" sz="2400" b="0" dirty="0">
                <a:solidFill>
                  <a:schemeClr val="bg1">
                    <a:lumMod val="85000"/>
                  </a:schemeClr>
                </a:solidFill>
              </a:rPr>
              <a:t>Utvalgets anbefalinger er derfor et lite antall, hovedsakelig teknologisk baserte, tiltak hvor hvert enkelt tiltak har et forholdsvis stort potensial for reduksjoner</a:t>
            </a:r>
            <a:r>
              <a:rPr lang="nb-NO" sz="2400" b="0" dirty="0"/>
              <a:t>»</a:t>
            </a:r>
            <a:endParaRPr lang="en-GB" sz="2400" b="0" dirty="0"/>
          </a:p>
        </p:txBody>
      </p:sp>
      <p:pic>
        <p:nvPicPr>
          <p:cNvPr id="4" name="Bilde 3">
            <a:extLst>
              <a:ext uri="{FF2B5EF4-FFF2-40B4-BE49-F238E27FC236}">
                <a16:creationId xmlns:a16="http://schemas.microsoft.com/office/drawing/2014/main" id="{62C2DF26-752B-465A-AB27-849CCD15F761}"/>
              </a:ext>
            </a:extLst>
          </p:cNvPr>
          <p:cNvPicPr>
            <a:picLocks noChangeAspect="1"/>
          </p:cNvPicPr>
          <p:nvPr/>
        </p:nvPicPr>
        <p:blipFill>
          <a:blip r:embed="rId2"/>
          <a:stretch>
            <a:fillRect/>
          </a:stretch>
        </p:blipFill>
        <p:spPr>
          <a:xfrm>
            <a:off x="7756046" y="2259567"/>
            <a:ext cx="2817250" cy="4061908"/>
          </a:xfrm>
          <a:prstGeom prst="rect">
            <a:avLst/>
          </a:prstGeom>
          <a:ln>
            <a:solidFill>
              <a:schemeClr val="tx1"/>
            </a:solidFill>
          </a:ln>
          <a:effectLst>
            <a:outerShdw blurRad="50800" dist="38100" dir="2700000" algn="tl" rotWithShape="0">
              <a:prstClr val="black">
                <a:alpha val="40000"/>
              </a:prstClr>
            </a:outerShdw>
          </a:effectLst>
        </p:spPr>
      </p:pic>
      <p:pic>
        <p:nvPicPr>
          <p:cNvPr id="7" name="Bilde 6">
            <a:extLst>
              <a:ext uri="{FF2B5EF4-FFF2-40B4-BE49-F238E27FC236}">
                <a16:creationId xmlns:a16="http://schemas.microsoft.com/office/drawing/2014/main" id="{58EA9169-10EB-4FC1-BBCF-6E2EAFBA1798}"/>
              </a:ext>
            </a:extLst>
          </p:cNvPr>
          <p:cNvPicPr>
            <a:picLocks noChangeAspect="1"/>
          </p:cNvPicPr>
          <p:nvPr/>
        </p:nvPicPr>
        <p:blipFill>
          <a:blip r:embed="rId3"/>
          <a:stretch>
            <a:fillRect/>
          </a:stretch>
        </p:blipFill>
        <p:spPr>
          <a:xfrm>
            <a:off x="9993444" y="3860579"/>
            <a:ext cx="1901401" cy="2490836"/>
          </a:xfrm>
          <a:prstGeom prst="rect">
            <a:avLst/>
          </a:prstGeom>
          <a:ln>
            <a:solidFill>
              <a:schemeClr val="tx1"/>
            </a:solidFill>
          </a:ln>
          <a:effectLst>
            <a:outerShdw blurRad="50800" dist="38100" dir="2700000" algn="tl" rotWithShape="0">
              <a:prstClr val="black">
                <a:alpha val="40000"/>
              </a:prstClr>
            </a:outerShdw>
          </a:effectLst>
        </p:spPr>
      </p:pic>
      <p:sp>
        <p:nvSpPr>
          <p:cNvPr id="8" name="TekstSylinder 7">
            <a:extLst>
              <a:ext uri="{FF2B5EF4-FFF2-40B4-BE49-F238E27FC236}">
                <a16:creationId xmlns:a16="http://schemas.microsoft.com/office/drawing/2014/main" id="{BF537D15-9964-43CA-BC1F-C307CD987810}"/>
              </a:ext>
            </a:extLst>
          </p:cNvPr>
          <p:cNvSpPr txBox="1"/>
          <p:nvPr/>
        </p:nvSpPr>
        <p:spPr>
          <a:xfrm>
            <a:off x="10141553" y="5918392"/>
            <a:ext cx="1980029" cy="338554"/>
          </a:xfrm>
          <a:prstGeom prst="rect">
            <a:avLst/>
          </a:prstGeom>
          <a:noFill/>
        </p:spPr>
        <p:txBody>
          <a:bodyPr wrap="none" rtlCol="0">
            <a:spAutoFit/>
          </a:bodyPr>
          <a:lstStyle/>
          <a:p>
            <a:r>
              <a:rPr lang="nb-NO" sz="1600" dirty="0"/>
              <a:t>Jørgen Randers (BI)</a:t>
            </a:r>
          </a:p>
        </p:txBody>
      </p:sp>
      <p:sp>
        <p:nvSpPr>
          <p:cNvPr id="9" name="Rektangel 8">
            <a:extLst>
              <a:ext uri="{FF2B5EF4-FFF2-40B4-BE49-F238E27FC236}">
                <a16:creationId xmlns:a16="http://schemas.microsoft.com/office/drawing/2014/main" id="{63C9EAD6-427F-40F3-A374-08D6B90344E6}"/>
              </a:ext>
            </a:extLst>
          </p:cNvPr>
          <p:cNvSpPr/>
          <p:nvPr/>
        </p:nvSpPr>
        <p:spPr>
          <a:xfrm>
            <a:off x="1047123" y="6615575"/>
            <a:ext cx="4786888" cy="184666"/>
          </a:xfrm>
          <a:prstGeom prst="rect">
            <a:avLst/>
          </a:prstGeom>
        </p:spPr>
        <p:txBody>
          <a:bodyPr wrap="none">
            <a:spAutoFit/>
          </a:bodyPr>
          <a:lstStyle/>
          <a:p>
            <a:r>
              <a:rPr lang="en-GB" sz="600" dirty="0" err="1"/>
              <a:t>Kjelde</a:t>
            </a:r>
            <a:r>
              <a:rPr lang="en-GB" sz="600" dirty="0"/>
              <a:t>: </a:t>
            </a:r>
            <a:r>
              <a:rPr lang="nb-NO" sz="600" dirty="0"/>
              <a:t>https://www.regjeringen.no/contentassets/56ae831eec35484881c6b237c2e817ac/no/pdfs/nou200620060018000dddpdfs.pdf</a:t>
            </a:r>
            <a:endParaRPr lang="nn-NO" sz="600" dirty="0"/>
          </a:p>
        </p:txBody>
      </p:sp>
    </p:spTree>
    <p:extLst>
      <p:ext uri="{BB962C8B-B14F-4D97-AF65-F5344CB8AC3E}">
        <p14:creationId xmlns:p14="http://schemas.microsoft.com/office/powerpoint/2010/main" val="1769420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DF9527-D2EE-40C0-A66D-2316B1358CF4}"/>
              </a:ext>
            </a:extLst>
          </p:cNvPr>
          <p:cNvSpPr>
            <a:spLocks noGrp="1"/>
          </p:cNvSpPr>
          <p:nvPr>
            <p:ph type="title"/>
          </p:nvPr>
        </p:nvSpPr>
        <p:spPr/>
        <p:txBody>
          <a:bodyPr/>
          <a:lstStyle/>
          <a:p>
            <a:r>
              <a:rPr lang="nb-NO" dirty="0"/>
              <a:t>…og er fortsatt lite populært 15 år senere</a:t>
            </a:r>
          </a:p>
        </p:txBody>
      </p:sp>
      <p:pic>
        <p:nvPicPr>
          <p:cNvPr id="3" name="Bilde 2">
            <a:extLst>
              <a:ext uri="{FF2B5EF4-FFF2-40B4-BE49-F238E27FC236}">
                <a16:creationId xmlns:a16="http://schemas.microsoft.com/office/drawing/2014/main" id="{3767F02E-D15E-40B3-BCB6-6C09CA37F386}"/>
              </a:ext>
            </a:extLst>
          </p:cNvPr>
          <p:cNvPicPr>
            <a:picLocks noChangeAspect="1"/>
          </p:cNvPicPr>
          <p:nvPr/>
        </p:nvPicPr>
        <p:blipFill>
          <a:blip r:embed="rId2"/>
          <a:stretch>
            <a:fillRect/>
          </a:stretch>
        </p:blipFill>
        <p:spPr>
          <a:xfrm>
            <a:off x="5973535" y="2035639"/>
            <a:ext cx="4594092" cy="3680385"/>
          </a:xfrm>
          <a:prstGeom prst="rect">
            <a:avLst/>
          </a:prstGeom>
          <a:ln>
            <a:solidFill>
              <a:schemeClr val="tx1"/>
            </a:solidFill>
          </a:ln>
          <a:effectLst>
            <a:outerShdw blurRad="50800" dist="38100" dir="2700000" algn="tl" rotWithShape="0">
              <a:prstClr val="black">
                <a:alpha val="40000"/>
              </a:prstClr>
            </a:outerShdw>
          </a:effectLst>
        </p:spPr>
      </p:pic>
      <p:sp>
        <p:nvSpPr>
          <p:cNvPr id="4" name="Rektangel 3">
            <a:extLst>
              <a:ext uri="{FF2B5EF4-FFF2-40B4-BE49-F238E27FC236}">
                <a16:creationId xmlns:a16="http://schemas.microsoft.com/office/drawing/2014/main" id="{910F251C-F8F0-4874-AC41-3C8B06FB943F}"/>
              </a:ext>
            </a:extLst>
          </p:cNvPr>
          <p:cNvSpPr/>
          <p:nvPr/>
        </p:nvSpPr>
        <p:spPr>
          <a:xfrm>
            <a:off x="6564086" y="4583456"/>
            <a:ext cx="4648200" cy="1754326"/>
          </a:xfrm>
          <a:prstGeom prst="rect">
            <a:avLst/>
          </a:prstGeom>
          <a:solidFill>
            <a:schemeClr val="bg1">
              <a:lumMod val="85000"/>
            </a:schemeClr>
          </a:solidFill>
        </p:spPr>
        <p:txBody>
          <a:bodyPr wrap="square">
            <a:spAutoFit/>
          </a:bodyPr>
          <a:lstStyle/>
          <a:p>
            <a:r>
              <a:rPr lang="nn-NO" dirty="0">
                <a:solidFill>
                  <a:srgbClr val="26292A"/>
                </a:solidFill>
                <a:latin typeface="LFT Etica"/>
              </a:rPr>
              <a:t>– Eg trur at å kome gjennom det grøne skiftet med at folk får dårlegare lønsvilkår, dårlegare velferdsstat og dårlegare liv for seg og familien, det går ikkje. Difor må vi ha grøn vekst, utdjupar nyutnemnd klimaminister Sveinung Rotevatn (Venstre).</a:t>
            </a:r>
            <a:endParaRPr lang="nb-NO" dirty="0"/>
          </a:p>
        </p:txBody>
      </p:sp>
      <p:pic>
        <p:nvPicPr>
          <p:cNvPr id="6" name="Bilde 5">
            <a:extLst>
              <a:ext uri="{FF2B5EF4-FFF2-40B4-BE49-F238E27FC236}">
                <a16:creationId xmlns:a16="http://schemas.microsoft.com/office/drawing/2014/main" id="{032EC147-A7E4-4EB9-A992-6D0C6123F11B}"/>
              </a:ext>
            </a:extLst>
          </p:cNvPr>
          <p:cNvPicPr>
            <a:picLocks noChangeAspect="1"/>
          </p:cNvPicPr>
          <p:nvPr/>
        </p:nvPicPr>
        <p:blipFill>
          <a:blip r:embed="rId3"/>
          <a:stretch>
            <a:fillRect/>
          </a:stretch>
        </p:blipFill>
        <p:spPr>
          <a:xfrm>
            <a:off x="838200" y="1915991"/>
            <a:ext cx="3977725" cy="4376976"/>
          </a:xfrm>
          <a:prstGeom prst="rect">
            <a:avLst/>
          </a:prstGeom>
          <a:ln>
            <a:solidFill>
              <a:schemeClr val="tx1"/>
            </a:solidFill>
          </a:ln>
          <a:effectLst>
            <a:outerShdw blurRad="50800" dist="38100" dir="2700000" algn="tl" rotWithShape="0">
              <a:prstClr val="black">
                <a:alpha val="40000"/>
              </a:prstClr>
            </a:outerShdw>
          </a:effectLst>
        </p:spPr>
      </p:pic>
      <p:sp>
        <p:nvSpPr>
          <p:cNvPr id="7" name="Pil: høyre 6">
            <a:extLst>
              <a:ext uri="{FF2B5EF4-FFF2-40B4-BE49-F238E27FC236}">
                <a16:creationId xmlns:a16="http://schemas.microsoft.com/office/drawing/2014/main" id="{3552E17F-E0C8-41A2-9E68-64B5C38F92AA}"/>
              </a:ext>
            </a:extLst>
          </p:cNvPr>
          <p:cNvSpPr/>
          <p:nvPr/>
        </p:nvSpPr>
        <p:spPr>
          <a:xfrm>
            <a:off x="5007429" y="2492829"/>
            <a:ext cx="805542" cy="2460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506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0870C69-C806-4C07-AFEC-9C5D0E022DB8}"/>
              </a:ext>
            </a:extLst>
          </p:cNvPr>
          <p:cNvSpPr/>
          <p:nvPr/>
        </p:nvSpPr>
        <p:spPr>
          <a:xfrm>
            <a:off x="838200" y="2052033"/>
            <a:ext cx="4927169" cy="381818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0E124B-87F1-467E-BD04-092C53674DA0}"/>
              </a:ext>
            </a:extLst>
          </p:cNvPr>
          <p:cNvSpPr>
            <a:spLocks noGrp="1"/>
          </p:cNvSpPr>
          <p:nvPr>
            <p:ph type="title"/>
          </p:nvPr>
        </p:nvSpPr>
        <p:spPr/>
        <p:txBody>
          <a:bodyPr>
            <a:normAutofit fontScale="90000"/>
          </a:bodyPr>
          <a:lstStyle/>
          <a:p>
            <a:r>
              <a:rPr lang="nb-NO" dirty="0"/>
              <a:t>Samtidig, (noen av) de som er «for unge» og «for gamle» til å bestemme støtter «forbruk først»!</a:t>
            </a:r>
          </a:p>
        </p:txBody>
      </p:sp>
      <p:pic>
        <p:nvPicPr>
          <p:cNvPr id="3" name="Bilde 2">
            <a:extLst>
              <a:ext uri="{FF2B5EF4-FFF2-40B4-BE49-F238E27FC236}">
                <a16:creationId xmlns:a16="http://schemas.microsoft.com/office/drawing/2014/main" id="{6EB37EBF-7919-4597-B0C9-950D78A03981}"/>
              </a:ext>
            </a:extLst>
          </p:cNvPr>
          <p:cNvPicPr>
            <a:picLocks noChangeAspect="1"/>
          </p:cNvPicPr>
          <p:nvPr/>
        </p:nvPicPr>
        <p:blipFill>
          <a:blip r:embed="rId2"/>
          <a:stretch>
            <a:fillRect/>
          </a:stretch>
        </p:blipFill>
        <p:spPr>
          <a:xfrm>
            <a:off x="6496375" y="2052034"/>
            <a:ext cx="2696703" cy="3818189"/>
          </a:xfrm>
          <a:prstGeom prst="rect">
            <a:avLst/>
          </a:prstGeom>
          <a:ln>
            <a:solidFill>
              <a:schemeClr val="tx1"/>
            </a:solidFill>
          </a:ln>
          <a:effectLst>
            <a:outerShdw blurRad="50800" dist="38100" dir="2700000" algn="tl" rotWithShape="0">
              <a:prstClr val="black">
                <a:alpha val="40000"/>
              </a:prstClr>
            </a:outerShdw>
          </a:effectLst>
        </p:spPr>
      </p:pic>
      <p:pic>
        <p:nvPicPr>
          <p:cNvPr id="4" name="Bilde 3">
            <a:extLst>
              <a:ext uri="{FF2B5EF4-FFF2-40B4-BE49-F238E27FC236}">
                <a16:creationId xmlns:a16="http://schemas.microsoft.com/office/drawing/2014/main" id="{AE467B9C-65CF-4A3B-983C-A5626D982DDF}"/>
              </a:ext>
            </a:extLst>
          </p:cNvPr>
          <p:cNvPicPr>
            <a:picLocks noChangeAspect="1"/>
          </p:cNvPicPr>
          <p:nvPr/>
        </p:nvPicPr>
        <p:blipFill>
          <a:blip r:embed="rId3"/>
          <a:stretch>
            <a:fillRect/>
          </a:stretch>
        </p:blipFill>
        <p:spPr>
          <a:xfrm>
            <a:off x="934065" y="2121776"/>
            <a:ext cx="4735438" cy="2921432"/>
          </a:xfrm>
          <a:prstGeom prst="rect">
            <a:avLst/>
          </a:prstGeom>
        </p:spPr>
      </p:pic>
      <p:sp>
        <p:nvSpPr>
          <p:cNvPr id="5" name="Rektangel 4">
            <a:extLst>
              <a:ext uri="{FF2B5EF4-FFF2-40B4-BE49-F238E27FC236}">
                <a16:creationId xmlns:a16="http://schemas.microsoft.com/office/drawing/2014/main" id="{280C6A18-B975-4CD5-9A99-0FBB8FF2473C}"/>
              </a:ext>
            </a:extLst>
          </p:cNvPr>
          <p:cNvSpPr/>
          <p:nvPr/>
        </p:nvSpPr>
        <p:spPr>
          <a:xfrm>
            <a:off x="934065" y="5037234"/>
            <a:ext cx="4663698" cy="830997"/>
          </a:xfrm>
          <a:prstGeom prst="rect">
            <a:avLst/>
          </a:prstGeom>
        </p:spPr>
        <p:txBody>
          <a:bodyPr wrap="square">
            <a:spAutoFit/>
          </a:bodyPr>
          <a:lstStyle/>
          <a:p>
            <a:r>
              <a:rPr lang="en-US" sz="1600" i="1" dirty="0">
                <a:solidFill>
                  <a:srgbClr val="000000"/>
                </a:solidFill>
                <a:latin typeface="inherit"/>
              </a:rPr>
              <a:t>“We are in the beginning of a mass extinction, and all you can talk about is money and fairy tales of eternal economic growth. How dare you!”</a:t>
            </a:r>
            <a:endParaRPr lang="nb-NO" sz="1600" dirty="0"/>
          </a:p>
        </p:txBody>
      </p:sp>
    </p:spTree>
    <p:extLst>
      <p:ext uri="{BB962C8B-B14F-4D97-AF65-F5344CB8AC3E}">
        <p14:creationId xmlns:p14="http://schemas.microsoft.com/office/powerpoint/2010/main" val="4267394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12CD05-3B0C-432A-82EE-4C2FD934E920}"/>
              </a:ext>
            </a:extLst>
          </p:cNvPr>
          <p:cNvSpPr>
            <a:spLocks noGrp="1"/>
          </p:cNvSpPr>
          <p:nvPr>
            <p:ph type="title"/>
          </p:nvPr>
        </p:nvSpPr>
        <p:spPr/>
        <p:txBody>
          <a:bodyPr/>
          <a:lstStyle/>
          <a:p>
            <a:r>
              <a:rPr lang="nb-NO" dirty="0"/>
              <a:t>Hva kan ulike “økonomiske begreper” tilby oss av problemforståelse og løsninger?</a:t>
            </a:r>
          </a:p>
        </p:txBody>
      </p:sp>
      <p:sp>
        <p:nvSpPr>
          <p:cNvPr id="4" name="TekstSylinder 3">
            <a:extLst>
              <a:ext uri="{FF2B5EF4-FFF2-40B4-BE49-F238E27FC236}">
                <a16:creationId xmlns:a16="http://schemas.microsoft.com/office/drawing/2014/main" id="{C5620749-D6FA-4A64-815D-F572F5CEBF0F}"/>
              </a:ext>
            </a:extLst>
          </p:cNvPr>
          <p:cNvSpPr txBox="1"/>
          <p:nvPr/>
        </p:nvSpPr>
        <p:spPr>
          <a:xfrm>
            <a:off x="838200" y="1884218"/>
            <a:ext cx="4727513" cy="1754326"/>
          </a:xfrm>
          <a:prstGeom prst="rect">
            <a:avLst/>
          </a:prstGeom>
          <a:noFill/>
          <a:ln>
            <a:solidFill>
              <a:schemeClr val="tx1"/>
            </a:solidFill>
          </a:ln>
        </p:spPr>
        <p:txBody>
          <a:bodyPr wrap="none" rtlCol="0">
            <a:spAutoFit/>
          </a:bodyPr>
          <a:lstStyle/>
          <a:p>
            <a:r>
              <a:rPr lang="nb-NO" b="1" dirty="0"/>
              <a:t>I = P x A x T</a:t>
            </a:r>
          </a:p>
          <a:p>
            <a:endParaRPr lang="nb-NO" dirty="0"/>
          </a:p>
          <a:p>
            <a:r>
              <a:rPr lang="nb-NO" dirty="0"/>
              <a:t>I = </a:t>
            </a:r>
            <a:r>
              <a:rPr lang="nb-NO" b="1" dirty="0" err="1"/>
              <a:t>I</a:t>
            </a:r>
            <a:r>
              <a:rPr lang="nb-NO" dirty="0" err="1"/>
              <a:t>mpact</a:t>
            </a:r>
            <a:r>
              <a:rPr lang="nb-NO" dirty="0"/>
              <a:t> </a:t>
            </a:r>
            <a:r>
              <a:rPr lang="nb-NO" dirty="0" err="1"/>
              <a:t>of</a:t>
            </a:r>
            <a:r>
              <a:rPr lang="nb-NO" dirty="0"/>
              <a:t> human </a:t>
            </a:r>
            <a:r>
              <a:rPr lang="nb-NO" dirty="0" err="1"/>
              <a:t>activity</a:t>
            </a:r>
            <a:r>
              <a:rPr lang="nb-NO" dirty="0"/>
              <a:t> </a:t>
            </a:r>
            <a:r>
              <a:rPr lang="nb-NO" dirty="0" err="1"/>
              <a:t>on</a:t>
            </a:r>
            <a:r>
              <a:rPr lang="nb-NO" dirty="0"/>
              <a:t> </a:t>
            </a:r>
            <a:r>
              <a:rPr lang="nb-NO" dirty="0" err="1"/>
              <a:t>the</a:t>
            </a:r>
            <a:r>
              <a:rPr lang="nb-NO" dirty="0"/>
              <a:t> </a:t>
            </a:r>
            <a:r>
              <a:rPr lang="nb-NO" dirty="0" err="1"/>
              <a:t>environment</a:t>
            </a:r>
            <a:endParaRPr lang="nb-NO" dirty="0"/>
          </a:p>
          <a:p>
            <a:r>
              <a:rPr lang="nb-NO" dirty="0"/>
              <a:t>P = </a:t>
            </a:r>
            <a:r>
              <a:rPr lang="nb-NO" b="1" dirty="0" err="1"/>
              <a:t>P</a:t>
            </a:r>
            <a:r>
              <a:rPr lang="nb-NO" dirty="0" err="1"/>
              <a:t>opulation</a:t>
            </a:r>
            <a:endParaRPr lang="nb-NO" dirty="0"/>
          </a:p>
          <a:p>
            <a:r>
              <a:rPr lang="nb-NO" dirty="0"/>
              <a:t>A = </a:t>
            </a:r>
            <a:r>
              <a:rPr lang="nb-NO" b="1" dirty="0" err="1"/>
              <a:t>A</a:t>
            </a:r>
            <a:r>
              <a:rPr lang="nb-NO" dirty="0" err="1"/>
              <a:t>ffluence</a:t>
            </a:r>
            <a:r>
              <a:rPr lang="nb-NO" dirty="0"/>
              <a:t> (norsk oversettelse “velstand”)</a:t>
            </a:r>
          </a:p>
          <a:p>
            <a:r>
              <a:rPr lang="nb-NO" dirty="0"/>
              <a:t>T = </a:t>
            </a:r>
            <a:r>
              <a:rPr lang="nb-NO" b="1" dirty="0"/>
              <a:t>T</a:t>
            </a:r>
            <a:r>
              <a:rPr lang="nb-NO" dirty="0"/>
              <a:t>echnology</a:t>
            </a:r>
          </a:p>
        </p:txBody>
      </p:sp>
      <p:sp>
        <p:nvSpPr>
          <p:cNvPr id="6" name="TekstSylinder 5">
            <a:extLst>
              <a:ext uri="{FF2B5EF4-FFF2-40B4-BE49-F238E27FC236}">
                <a16:creationId xmlns:a16="http://schemas.microsoft.com/office/drawing/2014/main" id="{6E36883A-04FC-449F-A462-97587BD22591}"/>
              </a:ext>
            </a:extLst>
          </p:cNvPr>
          <p:cNvSpPr txBox="1"/>
          <p:nvPr/>
        </p:nvSpPr>
        <p:spPr>
          <a:xfrm>
            <a:off x="6096001" y="1888472"/>
            <a:ext cx="5257800" cy="1708160"/>
          </a:xfrm>
          <a:prstGeom prst="rect">
            <a:avLst/>
          </a:prstGeom>
          <a:noFill/>
          <a:ln>
            <a:solidFill>
              <a:schemeClr val="tx1"/>
            </a:solidFill>
          </a:ln>
        </p:spPr>
        <p:txBody>
          <a:bodyPr wrap="square" rtlCol="0">
            <a:spAutoFit/>
          </a:bodyPr>
          <a:lstStyle/>
          <a:p>
            <a:r>
              <a:rPr lang="nb-NO" sz="1750" dirty="0"/>
              <a:t>En modell («IPAT-modellen») utviklet på 1970-tallet av Barry </a:t>
            </a:r>
            <a:r>
              <a:rPr lang="nb-NO" sz="1750" dirty="0" err="1"/>
              <a:t>Commoner</a:t>
            </a:r>
            <a:r>
              <a:rPr lang="nb-NO" sz="1750" dirty="0"/>
              <a:t>, Paul R. </a:t>
            </a:r>
            <a:r>
              <a:rPr lang="nb-NO" sz="1750" dirty="0" err="1"/>
              <a:t>Ehrlich</a:t>
            </a:r>
            <a:r>
              <a:rPr lang="nb-NO" sz="1750" dirty="0"/>
              <a:t> og John </a:t>
            </a:r>
            <a:r>
              <a:rPr lang="nb-NO" sz="1750" dirty="0" err="1"/>
              <a:t>Holdren</a:t>
            </a:r>
            <a:r>
              <a:rPr lang="nb-NO" sz="1750" dirty="0"/>
              <a:t>.</a:t>
            </a:r>
          </a:p>
          <a:p>
            <a:endParaRPr lang="nb-NO" sz="1750" dirty="0"/>
          </a:p>
          <a:p>
            <a:r>
              <a:rPr lang="nb-NO" sz="1750" dirty="0"/>
              <a:t>Har inspirert til utvikling av flere økonomiske begreper / modeller / ideer / retninger ment å være et alternativ til økonomisk vekst-modellen i å løse miljøproblemene</a:t>
            </a:r>
          </a:p>
        </p:txBody>
      </p:sp>
      <p:sp>
        <p:nvSpPr>
          <p:cNvPr id="7" name="TekstSylinder 6">
            <a:extLst>
              <a:ext uri="{FF2B5EF4-FFF2-40B4-BE49-F238E27FC236}">
                <a16:creationId xmlns:a16="http://schemas.microsoft.com/office/drawing/2014/main" id="{EF7030CE-9114-47D2-9BBC-F91BC59B4506}"/>
              </a:ext>
            </a:extLst>
          </p:cNvPr>
          <p:cNvSpPr txBox="1"/>
          <p:nvPr/>
        </p:nvSpPr>
        <p:spPr>
          <a:xfrm>
            <a:off x="807614" y="3785842"/>
            <a:ext cx="2072427" cy="646331"/>
          </a:xfrm>
          <a:prstGeom prst="rect">
            <a:avLst/>
          </a:prstGeom>
          <a:noFill/>
        </p:spPr>
        <p:txBody>
          <a:bodyPr wrap="none" rtlCol="0">
            <a:spAutoFit/>
          </a:bodyPr>
          <a:lstStyle/>
          <a:p>
            <a:r>
              <a:rPr lang="nb-NO" b="1" dirty="0"/>
              <a:t>T-orienterte </a:t>
            </a:r>
          </a:p>
          <a:p>
            <a:pPr algn="r"/>
            <a:r>
              <a:rPr lang="nb-NO" dirty="0"/>
              <a:t>(endre teknologien)</a:t>
            </a:r>
          </a:p>
        </p:txBody>
      </p:sp>
      <p:sp>
        <p:nvSpPr>
          <p:cNvPr id="9" name="TekstSylinder 8">
            <a:extLst>
              <a:ext uri="{FF2B5EF4-FFF2-40B4-BE49-F238E27FC236}">
                <a16:creationId xmlns:a16="http://schemas.microsoft.com/office/drawing/2014/main" id="{DB82AF83-64A7-40D8-989E-53C805E58CA1}"/>
              </a:ext>
            </a:extLst>
          </p:cNvPr>
          <p:cNvSpPr txBox="1"/>
          <p:nvPr/>
        </p:nvSpPr>
        <p:spPr>
          <a:xfrm>
            <a:off x="9512720" y="3817722"/>
            <a:ext cx="1841081" cy="646331"/>
          </a:xfrm>
          <a:prstGeom prst="rect">
            <a:avLst/>
          </a:prstGeom>
          <a:noFill/>
        </p:spPr>
        <p:txBody>
          <a:bodyPr wrap="none" rtlCol="0">
            <a:spAutoFit/>
          </a:bodyPr>
          <a:lstStyle/>
          <a:p>
            <a:pPr algn="r"/>
            <a:r>
              <a:rPr lang="nb-NO" b="1" dirty="0"/>
              <a:t>A-orienterte</a:t>
            </a:r>
          </a:p>
          <a:p>
            <a:pPr algn="r"/>
            <a:r>
              <a:rPr lang="nb-NO" dirty="0"/>
              <a:t>(endre forbruket)</a:t>
            </a:r>
          </a:p>
        </p:txBody>
      </p:sp>
      <p:sp>
        <p:nvSpPr>
          <p:cNvPr id="10" name="TekstSylinder 9">
            <a:extLst>
              <a:ext uri="{FF2B5EF4-FFF2-40B4-BE49-F238E27FC236}">
                <a16:creationId xmlns:a16="http://schemas.microsoft.com/office/drawing/2014/main" id="{5130773A-FC93-48CC-A789-D0CBFCD6A6EC}"/>
              </a:ext>
            </a:extLst>
          </p:cNvPr>
          <p:cNvSpPr txBox="1"/>
          <p:nvPr/>
        </p:nvSpPr>
        <p:spPr>
          <a:xfrm>
            <a:off x="931853" y="5176271"/>
            <a:ext cx="1947168" cy="646331"/>
          </a:xfrm>
          <a:prstGeom prst="rect">
            <a:avLst/>
          </a:prstGeom>
          <a:solidFill>
            <a:schemeClr val="bg1">
              <a:lumMod val="85000"/>
            </a:schemeClr>
          </a:solidFill>
          <a:ln>
            <a:solidFill>
              <a:schemeClr val="tx1"/>
            </a:solidFill>
          </a:ln>
        </p:spPr>
        <p:txBody>
          <a:bodyPr wrap="square" rtlCol="0">
            <a:spAutoFit/>
          </a:bodyPr>
          <a:lstStyle/>
          <a:p>
            <a:pPr algn="ctr"/>
            <a:r>
              <a:rPr lang="nb-NO" dirty="0"/>
              <a:t>Økonomisk modernisering</a:t>
            </a:r>
          </a:p>
        </p:txBody>
      </p:sp>
      <p:sp>
        <p:nvSpPr>
          <p:cNvPr id="12" name="TekstSylinder 11">
            <a:extLst>
              <a:ext uri="{FF2B5EF4-FFF2-40B4-BE49-F238E27FC236}">
                <a16:creationId xmlns:a16="http://schemas.microsoft.com/office/drawing/2014/main" id="{CE2B9803-89ED-4634-A316-D603DAD54971}"/>
              </a:ext>
            </a:extLst>
          </p:cNvPr>
          <p:cNvSpPr txBox="1"/>
          <p:nvPr/>
        </p:nvSpPr>
        <p:spPr>
          <a:xfrm>
            <a:off x="7230965" y="5173678"/>
            <a:ext cx="1421854" cy="646331"/>
          </a:xfrm>
          <a:prstGeom prst="rect">
            <a:avLst/>
          </a:prstGeom>
          <a:solidFill>
            <a:schemeClr val="bg1">
              <a:lumMod val="85000"/>
            </a:schemeClr>
          </a:solidFill>
          <a:ln>
            <a:solidFill>
              <a:schemeClr val="tx1"/>
            </a:solidFill>
          </a:ln>
        </p:spPr>
        <p:txBody>
          <a:bodyPr wrap="square" rtlCol="0">
            <a:spAutoFit/>
          </a:bodyPr>
          <a:lstStyle/>
          <a:p>
            <a:pPr algn="ctr"/>
            <a:r>
              <a:rPr lang="nb-NO" dirty="0"/>
              <a:t>Nullvekst-økonomi</a:t>
            </a:r>
          </a:p>
        </p:txBody>
      </p:sp>
      <p:sp>
        <p:nvSpPr>
          <p:cNvPr id="14" name="TekstSylinder 13">
            <a:extLst>
              <a:ext uri="{FF2B5EF4-FFF2-40B4-BE49-F238E27FC236}">
                <a16:creationId xmlns:a16="http://schemas.microsoft.com/office/drawing/2014/main" id="{B7A89E92-8746-4377-822D-0315F2B3BA51}"/>
              </a:ext>
            </a:extLst>
          </p:cNvPr>
          <p:cNvSpPr txBox="1"/>
          <p:nvPr/>
        </p:nvSpPr>
        <p:spPr>
          <a:xfrm>
            <a:off x="3457336" y="5173784"/>
            <a:ext cx="1371431" cy="646331"/>
          </a:xfrm>
          <a:prstGeom prst="rect">
            <a:avLst/>
          </a:prstGeom>
          <a:solidFill>
            <a:schemeClr val="bg1">
              <a:lumMod val="85000"/>
            </a:schemeClr>
          </a:solidFill>
          <a:ln>
            <a:solidFill>
              <a:schemeClr val="tx1"/>
            </a:solidFill>
          </a:ln>
        </p:spPr>
        <p:txBody>
          <a:bodyPr wrap="square" rtlCol="0">
            <a:spAutoFit/>
          </a:bodyPr>
          <a:lstStyle/>
          <a:p>
            <a:pPr algn="ctr"/>
            <a:r>
              <a:rPr lang="nb-NO"/>
              <a:t>Bærekraftig vekst</a:t>
            </a:r>
          </a:p>
        </p:txBody>
      </p:sp>
      <p:sp>
        <p:nvSpPr>
          <p:cNvPr id="16" name="TekstSylinder 15">
            <a:extLst>
              <a:ext uri="{FF2B5EF4-FFF2-40B4-BE49-F238E27FC236}">
                <a16:creationId xmlns:a16="http://schemas.microsoft.com/office/drawing/2014/main" id="{488143A8-4908-4285-A027-8ECD24F02648}"/>
              </a:ext>
            </a:extLst>
          </p:cNvPr>
          <p:cNvSpPr txBox="1"/>
          <p:nvPr/>
        </p:nvSpPr>
        <p:spPr>
          <a:xfrm>
            <a:off x="4588240" y="5606473"/>
            <a:ext cx="961084" cy="646331"/>
          </a:xfrm>
          <a:prstGeom prst="rect">
            <a:avLst/>
          </a:prstGeom>
          <a:solidFill>
            <a:schemeClr val="bg1">
              <a:lumMod val="85000"/>
            </a:schemeClr>
          </a:solidFill>
          <a:ln>
            <a:solidFill>
              <a:schemeClr val="tx1"/>
            </a:solidFill>
          </a:ln>
        </p:spPr>
        <p:txBody>
          <a:bodyPr wrap="square" rtlCol="0">
            <a:spAutoFit/>
          </a:bodyPr>
          <a:lstStyle/>
          <a:p>
            <a:pPr algn="ctr"/>
            <a:r>
              <a:rPr lang="nb-NO"/>
              <a:t>Grønn vekst</a:t>
            </a:r>
          </a:p>
        </p:txBody>
      </p:sp>
      <p:sp>
        <p:nvSpPr>
          <p:cNvPr id="18" name="TekstSylinder 17">
            <a:extLst>
              <a:ext uri="{FF2B5EF4-FFF2-40B4-BE49-F238E27FC236}">
                <a16:creationId xmlns:a16="http://schemas.microsoft.com/office/drawing/2014/main" id="{D498688D-8F32-459C-9327-D679465AC0E7}"/>
              </a:ext>
            </a:extLst>
          </p:cNvPr>
          <p:cNvSpPr txBox="1"/>
          <p:nvPr/>
        </p:nvSpPr>
        <p:spPr>
          <a:xfrm>
            <a:off x="6106697" y="5491894"/>
            <a:ext cx="1413426" cy="646331"/>
          </a:xfrm>
          <a:prstGeom prst="rect">
            <a:avLst/>
          </a:prstGeom>
          <a:solidFill>
            <a:schemeClr val="bg1">
              <a:lumMod val="85000"/>
            </a:schemeClr>
          </a:solidFill>
          <a:ln>
            <a:solidFill>
              <a:schemeClr val="tx1"/>
            </a:solidFill>
          </a:ln>
        </p:spPr>
        <p:txBody>
          <a:bodyPr wrap="square" rtlCol="0">
            <a:spAutoFit/>
          </a:bodyPr>
          <a:lstStyle/>
          <a:p>
            <a:pPr algn="ctr"/>
            <a:r>
              <a:rPr lang="nb-NO" dirty="0"/>
              <a:t>Likevekts-økonomi</a:t>
            </a:r>
          </a:p>
        </p:txBody>
      </p:sp>
      <p:sp>
        <p:nvSpPr>
          <p:cNvPr id="20" name="TekstSylinder 19">
            <a:extLst>
              <a:ext uri="{FF2B5EF4-FFF2-40B4-BE49-F238E27FC236}">
                <a16:creationId xmlns:a16="http://schemas.microsoft.com/office/drawing/2014/main" id="{849B8539-D24E-4915-989B-CC08CC3B0B53}"/>
              </a:ext>
            </a:extLst>
          </p:cNvPr>
          <p:cNvSpPr txBox="1"/>
          <p:nvPr/>
        </p:nvSpPr>
        <p:spPr>
          <a:xfrm>
            <a:off x="9757470" y="5459567"/>
            <a:ext cx="1596330" cy="646331"/>
          </a:xfrm>
          <a:prstGeom prst="rect">
            <a:avLst/>
          </a:prstGeom>
          <a:solidFill>
            <a:schemeClr val="bg1">
              <a:lumMod val="85000"/>
            </a:schemeClr>
          </a:solidFill>
          <a:ln>
            <a:solidFill>
              <a:schemeClr val="tx1"/>
            </a:solidFill>
          </a:ln>
        </p:spPr>
        <p:txBody>
          <a:bodyPr wrap="square" rtlCol="0">
            <a:spAutoFit/>
          </a:bodyPr>
          <a:lstStyle/>
          <a:p>
            <a:pPr algn="ctr"/>
            <a:r>
              <a:rPr lang="nb-NO" dirty="0"/>
              <a:t>Degrowth (nedvekst)</a:t>
            </a:r>
          </a:p>
        </p:txBody>
      </p:sp>
      <p:sp>
        <p:nvSpPr>
          <p:cNvPr id="21" name="Rektangel 20">
            <a:extLst>
              <a:ext uri="{FF2B5EF4-FFF2-40B4-BE49-F238E27FC236}">
                <a16:creationId xmlns:a16="http://schemas.microsoft.com/office/drawing/2014/main" id="{9A882938-6ED5-43B7-A704-59B3EE62AC74}"/>
              </a:ext>
            </a:extLst>
          </p:cNvPr>
          <p:cNvSpPr/>
          <p:nvPr/>
        </p:nvSpPr>
        <p:spPr>
          <a:xfrm>
            <a:off x="895922" y="3001819"/>
            <a:ext cx="4479639" cy="5948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3" name="Rett pilkobling 22">
            <a:extLst>
              <a:ext uri="{FF2B5EF4-FFF2-40B4-BE49-F238E27FC236}">
                <a16:creationId xmlns:a16="http://schemas.microsoft.com/office/drawing/2014/main" id="{6AF94A7C-3E39-4820-89F6-1283D445C0B0}"/>
              </a:ext>
            </a:extLst>
          </p:cNvPr>
          <p:cNvCxnSpPr>
            <a:cxnSpLocks/>
          </p:cNvCxnSpPr>
          <p:nvPr/>
        </p:nvCxnSpPr>
        <p:spPr>
          <a:xfrm flipH="1">
            <a:off x="932873" y="4571301"/>
            <a:ext cx="10420927"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kstSylinder 24">
            <a:extLst>
              <a:ext uri="{FF2B5EF4-FFF2-40B4-BE49-F238E27FC236}">
                <a16:creationId xmlns:a16="http://schemas.microsoft.com/office/drawing/2014/main" id="{CCD63F56-B373-4569-B50B-E3875FEC35CB}"/>
              </a:ext>
            </a:extLst>
          </p:cNvPr>
          <p:cNvSpPr txBox="1"/>
          <p:nvPr/>
        </p:nvSpPr>
        <p:spPr>
          <a:xfrm>
            <a:off x="1683059" y="5792713"/>
            <a:ext cx="1485120" cy="369332"/>
          </a:xfrm>
          <a:prstGeom prst="rect">
            <a:avLst/>
          </a:prstGeom>
          <a:solidFill>
            <a:schemeClr val="bg1">
              <a:lumMod val="85000"/>
            </a:schemeClr>
          </a:solidFill>
          <a:ln>
            <a:solidFill>
              <a:schemeClr val="tx1"/>
            </a:solidFill>
          </a:ln>
        </p:spPr>
        <p:txBody>
          <a:bodyPr wrap="square" rtlCol="0">
            <a:spAutoFit/>
          </a:bodyPr>
          <a:lstStyle/>
          <a:p>
            <a:pPr algn="ctr"/>
            <a:r>
              <a:rPr lang="nb-NO" dirty="0"/>
              <a:t>«Fra-kobling»</a:t>
            </a:r>
          </a:p>
        </p:txBody>
      </p:sp>
      <p:sp>
        <p:nvSpPr>
          <p:cNvPr id="17" name="TekstSylinder 16">
            <a:extLst>
              <a:ext uri="{FF2B5EF4-FFF2-40B4-BE49-F238E27FC236}">
                <a16:creationId xmlns:a16="http://schemas.microsoft.com/office/drawing/2014/main" id="{1150B5BC-7570-4E09-A550-F0E849D969DE}"/>
              </a:ext>
            </a:extLst>
          </p:cNvPr>
          <p:cNvSpPr txBox="1"/>
          <p:nvPr/>
        </p:nvSpPr>
        <p:spPr>
          <a:xfrm>
            <a:off x="7405807" y="5820009"/>
            <a:ext cx="1413426" cy="646331"/>
          </a:xfrm>
          <a:prstGeom prst="rect">
            <a:avLst/>
          </a:prstGeom>
          <a:solidFill>
            <a:schemeClr val="bg1">
              <a:lumMod val="85000"/>
            </a:schemeClr>
          </a:solidFill>
          <a:ln>
            <a:solidFill>
              <a:schemeClr val="tx1"/>
            </a:solidFill>
          </a:ln>
        </p:spPr>
        <p:txBody>
          <a:bodyPr wrap="square" rtlCol="0">
            <a:spAutoFit/>
          </a:bodyPr>
          <a:lstStyle/>
          <a:p>
            <a:pPr algn="ctr"/>
            <a:r>
              <a:rPr lang="nb-NO" dirty="0"/>
              <a:t>Smultring-økonomi</a:t>
            </a:r>
          </a:p>
        </p:txBody>
      </p:sp>
      <p:sp>
        <p:nvSpPr>
          <p:cNvPr id="19" name="TekstSylinder 18">
            <a:extLst>
              <a:ext uri="{FF2B5EF4-FFF2-40B4-BE49-F238E27FC236}">
                <a16:creationId xmlns:a16="http://schemas.microsoft.com/office/drawing/2014/main" id="{18A9BB07-7CF6-4DA6-B06F-CA2ECFA3EB25}"/>
              </a:ext>
            </a:extLst>
          </p:cNvPr>
          <p:cNvSpPr txBox="1"/>
          <p:nvPr/>
        </p:nvSpPr>
        <p:spPr>
          <a:xfrm>
            <a:off x="3898894" y="4745528"/>
            <a:ext cx="3621229" cy="307777"/>
          </a:xfrm>
          <a:prstGeom prst="rect">
            <a:avLst/>
          </a:prstGeom>
          <a:solidFill>
            <a:schemeClr val="bg1">
              <a:lumMod val="85000"/>
            </a:schemeClr>
          </a:solidFill>
          <a:ln>
            <a:solidFill>
              <a:schemeClr val="tx1"/>
            </a:solidFill>
          </a:ln>
        </p:spPr>
        <p:txBody>
          <a:bodyPr wrap="square" rtlCol="0">
            <a:spAutoFit/>
          </a:bodyPr>
          <a:lstStyle/>
          <a:p>
            <a:pPr algn="ctr"/>
            <a:r>
              <a:rPr lang="nb-NO" sz="1400" dirty="0"/>
              <a:t>Økologisk økonomi</a:t>
            </a:r>
          </a:p>
        </p:txBody>
      </p:sp>
      <p:sp>
        <p:nvSpPr>
          <p:cNvPr id="22" name="TekstSylinder 21">
            <a:extLst>
              <a:ext uri="{FF2B5EF4-FFF2-40B4-BE49-F238E27FC236}">
                <a16:creationId xmlns:a16="http://schemas.microsoft.com/office/drawing/2014/main" id="{F443D17A-B50B-45DF-9C49-6F0C471B1294}"/>
              </a:ext>
            </a:extLst>
          </p:cNvPr>
          <p:cNvSpPr txBox="1"/>
          <p:nvPr/>
        </p:nvSpPr>
        <p:spPr>
          <a:xfrm>
            <a:off x="7520123" y="4745287"/>
            <a:ext cx="3833677" cy="307777"/>
          </a:xfrm>
          <a:prstGeom prst="rect">
            <a:avLst/>
          </a:prstGeom>
          <a:solidFill>
            <a:schemeClr val="bg1">
              <a:lumMod val="95000"/>
            </a:schemeClr>
          </a:solidFill>
          <a:ln>
            <a:solidFill>
              <a:schemeClr val="tx1"/>
            </a:solidFill>
            <a:prstDash val="dash"/>
          </a:ln>
        </p:spPr>
        <p:txBody>
          <a:bodyPr wrap="square" rtlCol="0">
            <a:spAutoFit/>
          </a:bodyPr>
          <a:lstStyle/>
          <a:p>
            <a:pPr algn="ctr"/>
            <a:endParaRPr lang="nb-NO" sz="1400" dirty="0"/>
          </a:p>
        </p:txBody>
      </p:sp>
    </p:spTree>
    <p:extLst>
      <p:ext uri="{BB962C8B-B14F-4D97-AF65-F5344CB8AC3E}">
        <p14:creationId xmlns:p14="http://schemas.microsoft.com/office/powerpoint/2010/main" val="14896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9" grpId="0"/>
      <p:bldP spid="10" grpId="0" animBg="1"/>
      <p:bldP spid="12" grpId="0" animBg="1"/>
      <p:bldP spid="14" grpId="0" animBg="1"/>
      <p:bldP spid="16" grpId="0" animBg="1"/>
      <p:bldP spid="18" grpId="0" animBg="1"/>
      <p:bldP spid="20" grpId="0" animBg="1"/>
      <p:bldP spid="21" grpId="0" animBg="1"/>
      <p:bldP spid="25" grpId="0" animBg="1"/>
      <p:bldP spid="17" grpId="0" animBg="1"/>
      <p:bldP spid="19"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410AA6-FA31-4597-AB35-95C56E5F1854}"/>
              </a:ext>
            </a:extLst>
          </p:cNvPr>
          <p:cNvSpPr>
            <a:spLocks noGrp="1"/>
          </p:cNvSpPr>
          <p:nvPr>
            <p:ph type="title"/>
          </p:nvPr>
        </p:nvSpPr>
        <p:spPr/>
        <p:txBody>
          <a:bodyPr/>
          <a:lstStyle/>
          <a:p>
            <a:r>
              <a:rPr lang="en-GB" dirty="0" err="1"/>
              <a:t>Hvordan</a:t>
            </a:r>
            <a:r>
              <a:rPr lang="en-GB" dirty="0"/>
              <a:t> </a:t>
            </a:r>
            <a:r>
              <a:rPr lang="en-GB" dirty="0" err="1"/>
              <a:t>endre</a:t>
            </a:r>
            <a:r>
              <a:rPr lang="en-GB" dirty="0"/>
              <a:t> </a:t>
            </a:r>
            <a:r>
              <a:rPr lang="en-GB" dirty="0" err="1"/>
              <a:t>forbruket</a:t>
            </a:r>
            <a:r>
              <a:rPr lang="en-GB" dirty="0"/>
              <a:t>?</a:t>
            </a:r>
          </a:p>
        </p:txBody>
      </p:sp>
      <p:sp>
        <p:nvSpPr>
          <p:cNvPr id="3" name="Plassholder for innhold 2">
            <a:extLst>
              <a:ext uri="{FF2B5EF4-FFF2-40B4-BE49-F238E27FC236}">
                <a16:creationId xmlns:a16="http://schemas.microsoft.com/office/drawing/2014/main" id="{CC754B16-05B5-4C8E-B614-6E94AD9F7F1C}"/>
              </a:ext>
            </a:extLst>
          </p:cNvPr>
          <p:cNvSpPr>
            <a:spLocks noGrp="1"/>
          </p:cNvSpPr>
          <p:nvPr>
            <p:ph idx="1"/>
          </p:nvPr>
        </p:nvSpPr>
        <p:spPr>
          <a:xfrm>
            <a:off x="838200" y="1930400"/>
            <a:ext cx="9189203" cy="4351338"/>
          </a:xfrm>
        </p:spPr>
        <p:txBody>
          <a:bodyPr/>
          <a:lstStyle/>
          <a:p>
            <a:pPr marL="514350" indent="-514350">
              <a:spcBef>
                <a:spcPts val="1200"/>
              </a:spcBef>
              <a:buFont typeface="+mj-lt"/>
              <a:buAutoNum type="arabicPeriod"/>
            </a:pPr>
            <a:r>
              <a:rPr lang="nb-NO" dirty="0"/>
              <a:t>Effektivisere</a:t>
            </a:r>
          </a:p>
          <a:p>
            <a:pPr lvl="1">
              <a:spcBef>
                <a:spcPts val="1200"/>
              </a:spcBef>
            </a:pPr>
            <a:r>
              <a:rPr lang="nb-NO" dirty="0"/>
              <a:t>Endre </a:t>
            </a:r>
            <a:r>
              <a:rPr lang="nb-NO" b="1" dirty="0"/>
              <a:t>teknologien</a:t>
            </a:r>
            <a:r>
              <a:rPr lang="nb-NO" dirty="0"/>
              <a:t> i forbruket (eks fortsatt reise med privatbil, men bytte fra fossil- til el-bil)</a:t>
            </a:r>
          </a:p>
          <a:p>
            <a:pPr marL="514350" indent="-514350">
              <a:spcBef>
                <a:spcPts val="1200"/>
              </a:spcBef>
              <a:buFont typeface="+mj-lt"/>
              <a:buAutoNum type="arabicPeriod"/>
            </a:pPr>
            <a:r>
              <a:rPr lang="nb-NO" dirty="0"/>
              <a:t>Substituere</a:t>
            </a:r>
          </a:p>
          <a:p>
            <a:pPr lvl="1">
              <a:spcBef>
                <a:spcPts val="1200"/>
              </a:spcBef>
            </a:pPr>
            <a:r>
              <a:rPr lang="nb-NO" dirty="0"/>
              <a:t>Endre </a:t>
            </a:r>
            <a:r>
              <a:rPr lang="nb-NO" b="1" dirty="0"/>
              <a:t>selve forbruket </a:t>
            </a:r>
            <a:r>
              <a:rPr lang="nb-NO" dirty="0"/>
              <a:t>(eks fortsatt reise, men erstatte privatbil med buss)</a:t>
            </a:r>
          </a:p>
          <a:p>
            <a:pPr marL="514350" indent="-514350">
              <a:spcBef>
                <a:spcPts val="1200"/>
              </a:spcBef>
              <a:buFont typeface="+mj-lt"/>
              <a:buAutoNum type="arabicPeriod"/>
            </a:pPr>
            <a:r>
              <a:rPr lang="nb-NO" dirty="0"/>
              <a:t>Redusere</a:t>
            </a:r>
          </a:p>
          <a:p>
            <a:pPr lvl="1">
              <a:spcBef>
                <a:spcPts val="1200"/>
              </a:spcBef>
            </a:pPr>
            <a:r>
              <a:rPr lang="nb-NO" dirty="0"/>
              <a:t>Redusere forbruket samlet sett (eks reise kortere og/eller sjeldnere)</a:t>
            </a:r>
          </a:p>
        </p:txBody>
      </p:sp>
      <p:sp>
        <p:nvSpPr>
          <p:cNvPr id="7" name="Pil: venstre 6">
            <a:extLst>
              <a:ext uri="{FF2B5EF4-FFF2-40B4-BE49-F238E27FC236}">
                <a16:creationId xmlns:a16="http://schemas.microsoft.com/office/drawing/2014/main" id="{C3AFE180-0955-46AF-959E-0EB715BBF6D4}"/>
              </a:ext>
            </a:extLst>
          </p:cNvPr>
          <p:cNvSpPr/>
          <p:nvPr/>
        </p:nvSpPr>
        <p:spPr>
          <a:xfrm>
            <a:off x="9988149" y="1773382"/>
            <a:ext cx="1990425" cy="1926287"/>
          </a:xfrm>
          <a:prstGeom prst="leftArrow">
            <a:avLst>
              <a:gd name="adj1" fmla="val 50000"/>
              <a:gd name="adj2" fmla="val 5089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«Teknisk </a:t>
            </a:r>
            <a:r>
              <a:rPr lang="nb-NO" dirty="0" err="1"/>
              <a:t>fix</a:t>
            </a:r>
            <a:r>
              <a:rPr lang="nb-NO" dirty="0"/>
              <a:t>» prioritert så langt!</a:t>
            </a:r>
          </a:p>
        </p:txBody>
      </p:sp>
      <p:sp>
        <p:nvSpPr>
          <p:cNvPr id="6" name="Pil: venstre 5">
            <a:extLst>
              <a:ext uri="{FF2B5EF4-FFF2-40B4-BE49-F238E27FC236}">
                <a16:creationId xmlns:a16="http://schemas.microsoft.com/office/drawing/2014/main" id="{A702255C-0855-45CC-8428-39C62A438113}"/>
              </a:ext>
            </a:extLst>
          </p:cNvPr>
          <p:cNvSpPr/>
          <p:nvPr/>
        </p:nvSpPr>
        <p:spPr>
          <a:xfrm>
            <a:off x="9988148" y="4222306"/>
            <a:ext cx="1990425" cy="1926287"/>
          </a:xfrm>
          <a:prstGeom prst="leftArrow">
            <a:avLst>
              <a:gd name="adj1" fmla="val 50000"/>
              <a:gd name="adj2" fmla="val 50893"/>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ekstSylinder 8">
            <a:extLst>
              <a:ext uri="{FF2B5EF4-FFF2-40B4-BE49-F238E27FC236}">
                <a16:creationId xmlns:a16="http://schemas.microsoft.com/office/drawing/2014/main" id="{3BFD451E-0CF0-415B-AB03-096AEF56F8F8}"/>
              </a:ext>
            </a:extLst>
          </p:cNvPr>
          <p:cNvSpPr txBox="1"/>
          <p:nvPr/>
        </p:nvSpPr>
        <p:spPr>
          <a:xfrm>
            <a:off x="10197885" y="5016172"/>
            <a:ext cx="1780689" cy="646331"/>
          </a:xfrm>
          <a:prstGeom prst="rect">
            <a:avLst/>
          </a:prstGeom>
          <a:noFill/>
        </p:spPr>
        <p:txBody>
          <a:bodyPr wrap="square" rtlCol="0">
            <a:spAutoFit/>
          </a:bodyPr>
          <a:lstStyle/>
          <a:p>
            <a:pPr algn="r"/>
            <a:r>
              <a:rPr lang="en-GB" u="sng" dirty="0" err="1">
                <a:solidFill>
                  <a:schemeClr val="bg1"/>
                </a:solidFill>
              </a:rPr>
              <a:t>Må</a:t>
            </a:r>
            <a:r>
              <a:rPr lang="en-GB" dirty="0">
                <a:solidFill>
                  <a:schemeClr val="bg1"/>
                </a:solidFill>
              </a:rPr>
              <a:t> </a:t>
            </a:r>
            <a:r>
              <a:rPr lang="en-GB" dirty="0" err="1">
                <a:solidFill>
                  <a:schemeClr val="bg1"/>
                </a:solidFill>
              </a:rPr>
              <a:t>prioriteres</a:t>
            </a:r>
            <a:r>
              <a:rPr lang="en-GB" dirty="0">
                <a:solidFill>
                  <a:schemeClr val="bg1"/>
                </a:solidFill>
              </a:rPr>
              <a:t> </a:t>
            </a:r>
            <a:r>
              <a:rPr lang="en-GB" dirty="0" err="1">
                <a:solidFill>
                  <a:schemeClr val="bg1"/>
                </a:solidFill>
              </a:rPr>
              <a:t>mer</a:t>
            </a:r>
            <a:r>
              <a:rPr lang="en-GB" dirty="0">
                <a:solidFill>
                  <a:schemeClr val="bg1"/>
                </a:solidFill>
              </a:rPr>
              <a:t>! </a:t>
            </a:r>
          </a:p>
        </p:txBody>
      </p:sp>
      <p:sp>
        <p:nvSpPr>
          <p:cNvPr id="10" name="Snakkeboble: rektangel med avrundede hjørner 9">
            <a:extLst>
              <a:ext uri="{FF2B5EF4-FFF2-40B4-BE49-F238E27FC236}">
                <a16:creationId xmlns:a16="http://schemas.microsoft.com/office/drawing/2014/main" id="{993780C7-B968-4E90-8DAB-3B37F845FED2}"/>
              </a:ext>
            </a:extLst>
          </p:cNvPr>
          <p:cNvSpPr/>
          <p:nvPr/>
        </p:nvSpPr>
        <p:spPr>
          <a:xfrm>
            <a:off x="7867650" y="5552931"/>
            <a:ext cx="1803802" cy="766763"/>
          </a:xfrm>
          <a:prstGeom prst="wedgeRoundRectCallout">
            <a:avLst>
              <a:gd name="adj1" fmla="val 90596"/>
              <a:gd name="adj2" fmla="val -56755"/>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t>
            </a:r>
            <a:r>
              <a:rPr lang="en-GB" sz="1200" dirty="0" err="1">
                <a:solidFill>
                  <a:schemeClr val="tx1"/>
                </a:solidFill>
              </a:rPr>
              <a:t>og</a:t>
            </a:r>
            <a:r>
              <a:rPr lang="en-GB" sz="1200" dirty="0">
                <a:solidFill>
                  <a:schemeClr val="tx1"/>
                </a:solidFill>
              </a:rPr>
              <a:t> </a:t>
            </a:r>
            <a:r>
              <a:rPr lang="en-GB" sz="1200" dirty="0" err="1">
                <a:solidFill>
                  <a:schemeClr val="tx1"/>
                </a:solidFill>
              </a:rPr>
              <a:t>mindre</a:t>
            </a:r>
            <a:r>
              <a:rPr lang="en-GB" sz="1200" dirty="0">
                <a:solidFill>
                  <a:schemeClr val="tx1"/>
                </a:solidFill>
              </a:rPr>
              <a:t> </a:t>
            </a:r>
            <a:r>
              <a:rPr lang="en-GB" sz="1200" dirty="0" err="1">
                <a:solidFill>
                  <a:schemeClr val="tx1"/>
                </a:solidFill>
              </a:rPr>
              <a:t>interessant</a:t>
            </a:r>
            <a:r>
              <a:rPr lang="en-GB" sz="1200" dirty="0">
                <a:solidFill>
                  <a:schemeClr val="tx1"/>
                </a:solidFill>
              </a:rPr>
              <a:t> (?) om </a:t>
            </a:r>
            <a:r>
              <a:rPr lang="en-GB" sz="1200" dirty="0" err="1">
                <a:solidFill>
                  <a:schemeClr val="tx1"/>
                </a:solidFill>
              </a:rPr>
              <a:t>dette</a:t>
            </a:r>
            <a:r>
              <a:rPr lang="en-GB" sz="1200" dirty="0">
                <a:solidFill>
                  <a:schemeClr val="tx1"/>
                </a:solidFill>
              </a:rPr>
              <a:t> </a:t>
            </a:r>
            <a:r>
              <a:rPr lang="en-GB" sz="1200" dirty="0" err="1">
                <a:solidFill>
                  <a:schemeClr val="tx1"/>
                </a:solidFill>
              </a:rPr>
              <a:t>kalles</a:t>
            </a:r>
            <a:r>
              <a:rPr lang="en-GB" sz="1200" dirty="0">
                <a:solidFill>
                  <a:schemeClr val="tx1"/>
                </a:solidFill>
              </a:rPr>
              <a:t> “</a:t>
            </a:r>
            <a:r>
              <a:rPr lang="en-GB" sz="1200" dirty="0" err="1">
                <a:solidFill>
                  <a:schemeClr val="tx1"/>
                </a:solidFill>
              </a:rPr>
              <a:t>nedvekst</a:t>
            </a:r>
            <a:r>
              <a:rPr lang="en-GB" sz="1200" dirty="0">
                <a:solidFill>
                  <a:schemeClr val="tx1"/>
                </a:solidFill>
              </a:rPr>
              <a:t>” </a:t>
            </a:r>
            <a:r>
              <a:rPr lang="en-GB" sz="1200" dirty="0" err="1">
                <a:solidFill>
                  <a:schemeClr val="tx1"/>
                </a:solidFill>
              </a:rPr>
              <a:t>eller</a:t>
            </a:r>
            <a:r>
              <a:rPr lang="en-GB" sz="1200" dirty="0">
                <a:solidFill>
                  <a:schemeClr val="tx1"/>
                </a:solidFill>
              </a:rPr>
              <a:t> “</a:t>
            </a:r>
            <a:r>
              <a:rPr lang="en-GB" sz="1200" dirty="0" err="1">
                <a:solidFill>
                  <a:schemeClr val="tx1"/>
                </a:solidFill>
              </a:rPr>
              <a:t>grønn</a:t>
            </a:r>
            <a:r>
              <a:rPr lang="en-GB" sz="1200" dirty="0">
                <a:solidFill>
                  <a:schemeClr val="tx1"/>
                </a:solidFill>
              </a:rPr>
              <a:t> </a:t>
            </a:r>
            <a:r>
              <a:rPr lang="en-GB" sz="1200" dirty="0" err="1">
                <a:solidFill>
                  <a:schemeClr val="tx1"/>
                </a:solidFill>
              </a:rPr>
              <a:t>vekst</a:t>
            </a:r>
            <a:r>
              <a:rPr lang="en-GB" sz="1200" dirty="0">
                <a:solidFill>
                  <a:schemeClr val="tx1"/>
                </a:solidFill>
              </a:rPr>
              <a:t>”</a:t>
            </a:r>
          </a:p>
        </p:txBody>
      </p:sp>
    </p:spTree>
    <p:extLst>
      <p:ext uri="{BB962C8B-B14F-4D97-AF65-F5344CB8AC3E}">
        <p14:creationId xmlns:p14="http://schemas.microsoft.com/office/powerpoint/2010/main" val="15823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D75417-C405-494D-A5DA-A91204C22DF4}"/>
              </a:ext>
            </a:extLst>
          </p:cNvPr>
          <p:cNvSpPr>
            <a:spLocks noGrp="1"/>
          </p:cNvSpPr>
          <p:nvPr>
            <p:ph type="title"/>
          </p:nvPr>
        </p:nvSpPr>
        <p:spPr/>
        <p:txBody>
          <a:bodyPr/>
          <a:lstStyle/>
          <a:p>
            <a:r>
              <a:rPr lang="en-GB" dirty="0" err="1"/>
              <a:t>Hvorfor</a:t>
            </a:r>
            <a:r>
              <a:rPr lang="en-GB" dirty="0"/>
              <a:t> </a:t>
            </a:r>
            <a:r>
              <a:rPr lang="en-GB" dirty="0" err="1"/>
              <a:t>nødvendig</a:t>
            </a:r>
            <a:r>
              <a:rPr lang="en-GB" dirty="0"/>
              <a:t> å </a:t>
            </a:r>
            <a:r>
              <a:rPr lang="en-GB" dirty="0" err="1"/>
              <a:t>satse</a:t>
            </a:r>
            <a:r>
              <a:rPr lang="en-GB" dirty="0"/>
              <a:t> </a:t>
            </a:r>
            <a:r>
              <a:rPr lang="en-GB" dirty="0" err="1"/>
              <a:t>på</a:t>
            </a:r>
            <a:r>
              <a:rPr lang="en-GB" dirty="0"/>
              <a:t> “</a:t>
            </a:r>
            <a:r>
              <a:rPr lang="en-GB" dirty="0" err="1"/>
              <a:t>reduksjon</a:t>
            </a:r>
            <a:r>
              <a:rPr lang="en-GB" dirty="0"/>
              <a:t>”</a:t>
            </a:r>
          </a:p>
        </p:txBody>
      </p:sp>
      <p:sp>
        <p:nvSpPr>
          <p:cNvPr id="3" name="Plassholder for innhold 2">
            <a:extLst>
              <a:ext uri="{FF2B5EF4-FFF2-40B4-BE49-F238E27FC236}">
                <a16:creationId xmlns:a16="http://schemas.microsoft.com/office/drawing/2014/main" id="{29180DEB-8EF9-4C0E-BFE0-C9AE3FEA3004}"/>
              </a:ext>
            </a:extLst>
          </p:cNvPr>
          <p:cNvSpPr>
            <a:spLocks noGrp="1"/>
          </p:cNvSpPr>
          <p:nvPr>
            <p:ph idx="1"/>
          </p:nvPr>
        </p:nvSpPr>
        <p:spPr>
          <a:xfrm>
            <a:off x="838200" y="1825625"/>
            <a:ext cx="6334125" cy="4351338"/>
          </a:xfrm>
        </p:spPr>
        <p:txBody>
          <a:bodyPr>
            <a:normAutofit fontScale="85000" lnSpcReduction="20000"/>
          </a:bodyPr>
          <a:lstStyle/>
          <a:p>
            <a:r>
              <a:rPr lang="nb-NO" dirty="0"/>
              <a:t>Jordas miljøkapasitet er allerede overskredet på andre områder enn «klimagassutslipp»</a:t>
            </a:r>
          </a:p>
          <a:p>
            <a:pPr lvl="1"/>
            <a:r>
              <a:rPr lang="nb-NO" dirty="0"/>
              <a:t>Selv om vi får et “rent” (som i netto-klimagass-utslippsfritt) energisystem, vil alle de tingene vi bruker denne energien til skape nye irreversible og katastrofale miljøproblemer om vi lar energibruken globalt fortsette å øke</a:t>
            </a:r>
          </a:p>
          <a:p>
            <a:r>
              <a:rPr lang="nb-NO" dirty="0"/>
              <a:t>Fornybarenergi- og digitaliseringsprosessene driver vel så mye i retning av </a:t>
            </a:r>
            <a:r>
              <a:rPr lang="nb-NO" u="sng" dirty="0"/>
              <a:t>addisjon</a:t>
            </a:r>
            <a:r>
              <a:rPr lang="nb-NO" dirty="0"/>
              <a:t> som </a:t>
            </a:r>
            <a:r>
              <a:rPr lang="nb-NO" u="sng" dirty="0"/>
              <a:t>substitusjon</a:t>
            </a:r>
            <a:r>
              <a:rPr lang="nb-NO" dirty="0"/>
              <a:t> </a:t>
            </a:r>
          </a:p>
          <a:p>
            <a:pPr lvl="1"/>
            <a:r>
              <a:rPr lang="nb-NO" dirty="0"/>
              <a:t>Ny fornybar energi kommer vel så mye </a:t>
            </a:r>
            <a:r>
              <a:rPr lang="nb-NO" u="sng" dirty="0"/>
              <a:t>i tillegg til </a:t>
            </a:r>
            <a:r>
              <a:rPr lang="nb-NO" dirty="0"/>
              <a:t>som </a:t>
            </a:r>
            <a:r>
              <a:rPr lang="nb-NO" u="sng" dirty="0"/>
              <a:t>istedenfor</a:t>
            </a:r>
            <a:r>
              <a:rPr lang="nb-NO" dirty="0"/>
              <a:t> eksisterende fossil energibruk</a:t>
            </a:r>
          </a:p>
          <a:p>
            <a:pPr lvl="1"/>
            <a:r>
              <a:rPr lang="nb-NO" dirty="0"/>
              <a:t>«Politisk lettere å få bygget ut fornybart enn å fase ut fossilt. Dermed blir dette vår største risiko som vi ikke får gjort noe med» (upublisert sitat fra en sentral aktør i energisystemet)</a:t>
            </a:r>
          </a:p>
        </p:txBody>
      </p:sp>
      <p:sp>
        <p:nvSpPr>
          <p:cNvPr id="4" name="TekstSylinder 3">
            <a:extLst>
              <a:ext uri="{FF2B5EF4-FFF2-40B4-BE49-F238E27FC236}">
                <a16:creationId xmlns:a16="http://schemas.microsoft.com/office/drawing/2014/main" id="{3A96BD84-432D-4ABB-8C78-817D2299C1B3}"/>
              </a:ext>
            </a:extLst>
          </p:cNvPr>
          <p:cNvSpPr txBox="1"/>
          <p:nvPr/>
        </p:nvSpPr>
        <p:spPr>
          <a:xfrm>
            <a:off x="9203758" y="5845175"/>
            <a:ext cx="2159566" cy="261610"/>
          </a:xfrm>
          <a:prstGeom prst="rect">
            <a:avLst/>
          </a:prstGeom>
          <a:noFill/>
        </p:spPr>
        <p:txBody>
          <a:bodyPr wrap="none" rtlCol="0">
            <a:spAutoFit/>
          </a:bodyPr>
          <a:lstStyle/>
          <a:p>
            <a:r>
              <a:rPr lang="nn-NO" sz="1100" dirty="0"/>
              <a:t>Kilde: </a:t>
            </a:r>
            <a:r>
              <a:rPr lang="nb-NO" sz="1100" dirty="0"/>
              <a:t>Stockholm </a:t>
            </a:r>
            <a:r>
              <a:rPr lang="nb-NO" sz="1100" dirty="0" err="1"/>
              <a:t>Resilience</a:t>
            </a:r>
            <a:r>
              <a:rPr lang="nb-NO" sz="1100" dirty="0"/>
              <a:t> Centre</a:t>
            </a:r>
            <a:endParaRPr lang="nn-NO" sz="1100" dirty="0"/>
          </a:p>
        </p:txBody>
      </p:sp>
      <p:pic>
        <p:nvPicPr>
          <p:cNvPr id="6" name="Bilde 5">
            <a:extLst>
              <a:ext uri="{FF2B5EF4-FFF2-40B4-BE49-F238E27FC236}">
                <a16:creationId xmlns:a16="http://schemas.microsoft.com/office/drawing/2014/main" id="{D7D191E1-F296-446F-BBA8-95ED42C03373}"/>
              </a:ext>
            </a:extLst>
          </p:cNvPr>
          <p:cNvPicPr>
            <a:picLocks noChangeAspect="1"/>
          </p:cNvPicPr>
          <p:nvPr/>
        </p:nvPicPr>
        <p:blipFill>
          <a:blip r:embed="rId2"/>
          <a:stretch>
            <a:fillRect/>
          </a:stretch>
        </p:blipFill>
        <p:spPr>
          <a:xfrm>
            <a:off x="7343774" y="1778308"/>
            <a:ext cx="4010025" cy="395574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973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21C12942-CFB9-4A73-9477-4B918E4144BD}"/>
              </a:ext>
            </a:extLst>
          </p:cNvPr>
          <p:cNvGrpSpPr/>
          <p:nvPr/>
        </p:nvGrpSpPr>
        <p:grpSpPr>
          <a:xfrm>
            <a:off x="833751" y="265876"/>
            <a:ext cx="5550282" cy="2990567"/>
            <a:chOff x="1980982" y="400195"/>
            <a:chExt cx="5550282" cy="2990567"/>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0982" y="721904"/>
              <a:ext cx="5550282" cy="266885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descr="Startsi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983" y="431321"/>
              <a:ext cx="1769125" cy="215747"/>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3514A351-0967-4232-9176-67768EEF72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8048" y="400195"/>
              <a:ext cx="1003216" cy="262747"/>
            </a:xfrm>
            <a:prstGeom prst="rect">
              <a:avLst/>
            </a:prstGeom>
          </p:spPr>
        </p:pic>
      </p:grpSp>
      <p:grpSp>
        <p:nvGrpSpPr>
          <p:cNvPr id="7" name="Gruppe 6">
            <a:extLst>
              <a:ext uri="{FF2B5EF4-FFF2-40B4-BE49-F238E27FC236}">
                <a16:creationId xmlns:a16="http://schemas.microsoft.com/office/drawing/2014/main" id="{BFCB3D82-8CB7-407D-B046-0751ED125CE5}"/>
              </a:ext>
            </a:extLst>
          </p:cNvPr>
          <p:cNvGrpSpPr/>
          <p:nvPr/>
        </p:nvGrpSpPr>
        <p:grpSpPr>
          <a:xfrm>
            <a:off x="7775466" y="130530"/>
            <a:ext cx="2744616" cy="3084859"/>
            <a:chOff x="7775466" y="130530"/>
            <a:chExt cx="2744616" cy="3084859"/>
          </a:xfrm>
        </p:grpSpPr>
        <p:grpSp>
          <p:nvGrpSpPr>
            <p:cNvPr id="6" name="Gruppe 5">
              <a:extLst>
                <a:ext uri="{FF2B5EF4-FFF2-40B4-BE49-F238E27FC236}">
                  <a16:creationId xmlns:a16="http://schemas.microsoft.com/office/drawing/2014/main" id="{09E94F77-306F-4695-B25D-34CB8965B526}"/>
                </a:ext>
              </a:extLst>
            </p:cNvPr>
            <p:cNvGrpSpPr/>
            <p:nvPr/>
          </p:nvGrpSpPr>
          <p:grpSpPr>
            <a:xfrm>
              <a:off x="7775466" y="130530"/>
              <a:ext cx="2744616" cy="3084859"/>
              <a:chOff x="7752184" y="272134"/>
              <a:chExt cx="2744616" cy="3084859"/>
            </a:xfrm>
          </p:grpSpPr>
          <p:pic>
            <p:nvPicPr>
              <p:cNvPr id="57346" name="Picture 2" descr="http://www.seeto.no/gem/servlet/getGemObject?id=4877"/>
              <p:cNvPicPr>
                <a:picLocks noChangeAspect="1" noChangeArrowheads="1"/>
              </p:cNvPicPr>
              <p:nvPr/>
            </p:nvPicPr>
            <p:blipFill>
              <a:blip r:embed="rId5" cstate="print"/>
              <a:srcRect/>
              <a:stretch>
                <a:fillRect/>
              </a:stretch>
            </p:blipFill>
            <p:spPr bwMode="auto">
              <a:xfrm>
                <a:off x="7752184" y="272134"/>
                <a:ext cx="2744616" cy="3084859"/>
              </a:xfrm>
              <a:prstGeom prst="rect">
                <a:avLst/>
              </a:prstGeom>
              <a:noFill/>
              <a:ln>
                <a:solidFill>
                  <a:schemeClr val="tx1"/>
                </a:solidFill>
              </a:ln>
              <a:effectLst>
                <a:outerShdw blurRad="50800" dist="38100" dir="2700000" algn="tl" rotWithShape="0">
                  <a:prstClr val="black">
                    <a:alpha val="40000"/>
                  </a:prstClr>
                </a:outerShdw>
              </a:effectLst>
            </p:spPr>
          </p:pic>
          <p:sp>
            <p:nvSpPr>
              <p:cNvPr id="41" name="TekstSylinder 40"/>
              <p:cNvSpPr txBox="1"/>
              <p:nvPr/>
            </p:nvSpPr>
            <p:spPr>
              <a:xfrm>
                <a:off x="7830725" y="2080764"/>
                <a:ext cx="928459" cy="369332"/>
              </a:xfrm>
              <a:prstGeom prst="rect">
                <a:avLst/>
              </a:prstGeom>
              <a:noFill/>
            </p:spPr>
            <p:txBody>
              <a:bodyPr wrap="none" rtlCol="0">
                <a:spAutoFit/>
              </a:bodyPr>
              <a:lstStyle/>
              <a:p>
                <a:r>
                  <a:rPr lang="nb-NO" dirty="0"/>
                  <a:t>Sogndal</a:t>
                </a:r>
              </a:p>
            </p:txBody>
          </p:sp>
        </p:grpSp>
        <p:sp>
          <p:nvSpPr>
            <p:cNvPr id="39" name="Ellipse 38"/>
            <p:cNvSpPr/>
            <p:nvPr/>
          </p:nvSpPr>
          <p:spPr>
            <a:xfrm>
              <a:off x="8068856" y="2380779"/>
              <a:ext cx="108012"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cxnSp>
        <p:nvCxnSpPr>
          <p:cNvPr id="18" name="Rett pil 10"/>
          <p:cNvCxnSpPr>
            <a:cxnSpLocks/>
          </p:cNvCxnSpPr>
          <p:nvPr/>
        </p:nvCxnSpPr>
        <p:spPr>
          <a:xfrm>
            <a:off x="3309257" y="3198023"/>
            <a:ext cx="266465" cy="5190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EB5487E3-62F9-430C-8272-709D3CF9C4CB}"/>
              </a:ext>
            </a:extLst>
          </p:cNvPr>
          <p:cNvSpPr/>
          <p:nvPr/>
        </p:nvSpPr>
        <p:spPr>
          <a:xfrm>
            <a:off x="2391590" y="2253904"/>
            <a:ext cx="1440160" cy="944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F3969724-52B8-4C94-B69E-D48738D01862}"/>
              </a:ext>
            </a:extLst>
          </p:cNvPr>
          <p:cNvPicPr>
            <a:picLocks noChangeAspect="1"/>
          </p:cNvPicPr>
          <p:nvPr/>
        </p:nvPicPr>
        <p:blipFill>
          <a:blip r:embed="rId6"/>
          <a:stretch>
            <a:fillRect/>
          </a:stretch>
        </p:blipFill>
        <p:spPr>
          <a:xfrm>
            <a:off x="844668" y="3632684"/>
            <a:ext cx="3628532" cy="3071208"/>
          </a:xfrm>
          <a:prstGeom prst="rect">
            <a:avLst/>
          </a:prstGeom>
          <a:ln>
            <a:solidFill>
              <a:srgbClr val="FF0000"/>
            </a:solidFill>
          </a:ln>
        </p:spPr>
      </p:pic>
      <p:pic>
        <p:nvPicPr>
          <p:cNvPr id="19" name="Bilde 18">
            <a:extLst>
              <a:ext uri="{FF2B5EF4-FFF2-40B4-BE49-F238E27FC236}">
                <a16:creationId xmlns:a16="http://schemas.microsoft.com/office/drawing/2014/main" id="{A8AD113D-36EF-48A1-9030-38759E29C98E}"/>
              </a:ext>
            </a:extLst>
          </p:cNvPr>
          <p:cNvPicPr>
            <a:picLocks noChangeAspect="1"/>
          </p:cNvPicPr>
          <p:nvPr/>
        </p:nvPicPr>
        <p:blipFill>
          <a:blip r:embed="rId7"/>
          <a:stretch>
            <a:fillRect/>
          </a:stretch>
        </p:blipFill>
        <p:spPr>
          <a:xfrm>
            <a:off x="8141905" y="3642612"/>
            <a:ext cx="2804633" cy="1798166"/>
          </a:xfrm>
          <a:prstGeom prst="rect">
            <a:avLst/>
          </a:prstGeom>
          <a:ln>
            <a:solidFill>
              <a:srgbClr val="FF0000"/>
            </a:solidFill>
          </a:ln>
        </p:spPr>
      </p:pic>
      <p:cxnSp>
        <p:nvCxnSpPr>
          <p:cNvPr id="20" name="Rett linje 19">
            <a:extLst>
              <a:ext uri="{FF2B5EF4-FFF2-40B4-BE49-F238E27FC236}">
                <a16:creationId xmlns:a16="http://schemas.microsoft.com/office/drawing/2014/main" id="{DF3E8BAC-656E-47FB-B81C-49F04F52E707}"/>
              </a:ext>
            </a:extLst>
          </p:cNvPr>
          <p:cNvCxnSpPr>
            <a:cxnSpLocks/>
          </p:cNvCxnSpPr>
          <p:nvPr/>
        </p:nvCxnSpPr>
        <p:spPr>
          <a:xfrm>
            <a:off x="3843807" y="2974979"/>
            <a:ext cx="4225049" cy="9099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Bilde 7">
            <a:extLst>
              <a:ext uri="{FF2B5EF4-FFF2-40B4-BE49-F238E27FC236}">
                <a16:creationId xmlns:a16="http://schemas.microsoft.com/office/drawing/2014/main" id="{4D7427E3-D0BF-45F7-BC40-71A95A9CB5DF}"/>
              </a:ext>
            </a:extLst>
          </p:cNvPr>
          <p:cNvPicPr>
            <a:picLocks noChangeAspect="1"/>
          </p:cNvPicPr>
          <p:nvPr/>
        </p:nvPicPr>
        <p:blipFill>
          <a:blip r:embed="rId8"/>
          <a:stretch>
            <a:fillRect/>
          </a:stretch>
        </p:blipFill>
        <p:spPr>
          <a:xfrm>
            <a:off x="4078910" y="4683605"/>
            <a:ext cx="3758330" cy="1221574"/>
          </a:xfrm>
          <a:prstGeom prst="rect">
            <a:avLst/>
          </a:prstGeom>
          <a:ln>
            <a:solidFill>
              <a:srgbClr val="FF0000"/>
            </a:solidFill>
          </a:ln>
        </p:spPr>
      </p:pic>
    </p:spTree>
    <p:extLst>
      <p:ext uri="{BB962C8B-B14F-4D97-AF65-F5344CB8AC3E}">
        <p14:creationId xmlns:p14="http://schemas.microsoft.com/office/powerpoint/2010/main" val="2529132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l: venstre 6">
            <a:extLst>
              <a:ext uri="{FF2B5EF4-FFF2-40B4-BE49-F238E27FC236}">
                <a16:creationId xmlns:a16="http://schemas.microsoft.com/office/drawing/2014/main" id="{80583702-2C81-4EBD-9A9D-CA6AA2D9E6AB}"/>
              </a:ext>
            </a:extLst>
          </p:cNvPr>
          <p:cNvSpPr/>
          <p:nvPr/>
        </p:nvSpPr>
        <p:spPr>
          <a:xfrm>
            <a:off x="6974236" y="3429000"/>
            <a:ext cx="4130299" cy="1235990"/>
          </a:xfrm>
          <a:prstGeom prst="lef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tel 1">
            <a:extLst>
              <a:ext uri="{FF2B5EF4-FFF2-40B4-BE49-F238E27FC236}">
                <a16:creationId xmlns:a16="http://schemas.microsoft.com/office/drawing/2014/main" id="{4D6FA159-4B24-43DE-B943-965B280428E1}"/>
              </a:ext>
            </a:extLst>
          </p:cNvPr>
          <p:cNvSpPr>
            <a:spLocks noGrp="1"/>
          </p:cNvSpPr>
          <p:nvPr>
            <p:ph type="title"/>
          </p:nvPr>
        </p:nvSpPr>
        <p:spPr/>
        <p:txBody>
          <a:bodyPr/>
          <a:lstStyle/>
          <a:p>
            <a:r>
              <a:rPr lang="en-GB" dirty="0" err="1"/>
              <a:t>Plastproblemet</a:t>
            </a:r>
            <a:r>
              <a:rPr lang="en-GB" dirty="0"/>
              <a:t> – </a:t>
            </a:r>
            <a:r>
              <a:rPr lang="en-GB" dirty="0" err="1"/>
              <a:t>også</a:t>
            </a:r>
            <a:r>
              <a:rPr lang="en-GB" dirty="0"/>
              <a:t> et argument for </a:t>
            </a:r>
            <a:r>
              <a:rPr lang="en-GB" dirty="0" err="1"/>
              <a:t>nedvekst</a:t>
            </a:r>
            <a:r>
              <a:rPr lang="en-GB" dirty="0"/>
              <a:t> </a:t>
            </a:r>
            <a:r>
              <a:rPr lang="en-GB" dirty="0" err="1"/>
              <a:t>og</a:t>
            </a:r>
            <a:r>
              <a:rPr lang="en-GB" dirty="0"/>
              <a:t> </a:t>
            </a:r>
            <a:r>
              <a:rPr lang="en-GB" dirty="0" err="1"/>
              <a:t>forbruksfokus</a:t>
            </a:r>
            <a:r>
              <a:rPr lang="en-GB" dirty="0"/>
              <a:t>?</a:t>
            </a:r>
          </a:p>
        </p:txBody>
      </p:sp>
      <p:pic>
        <p:nvPicPr>
          <p:cNvPr id="5" name="Bilde 4">
            <a:extLst>
              <a:ext uri="{FF2B5EF4-FFF2-40B4-BE49-F238E27FC236}">
                <a16:creationId xmlns:a16="http://schemas.microsoft.com/office/drawing/2014/main" id="{8C79D1FF-1AB4-40A4-BC6D-8C4D7BBAC78A}"/>
              </a:ext>
            </a:extLst>
          </p:cNvPr>
          <p:cNvPicPr>
            <a:picLocks noChangeAspect="1"/>
          </p:cNvPicPr>
          <p:nvPr/>
        </p:nvPicPr>
        <p:blipFill>
          <a:blip r:embed="rId2"/>
          <a:stretch>
            <a:fillRect/>
          </a:stretch>
        </p:blipFill>
        <p:spPr>
          <a:xfrm>
            <a:off x="774426" y="1890792"/>
            <a:ext cx="5998333" cy="4315467"/>
          </a:xfrm>
          <a:prstGeom prst="rect">
            <a:avLst/>
          </a:prstGeom>
          <a:ln>
            <a:solidFill>
              <a:schemeClr val="tx1"/>
            </a:solidFill>
          </a:ln>
          <a:effectLst>
            <a:outerShdw blurRad="50800" dist="38100" dir="2700000" algn="tl" rotWithShape="0">
              <a:prstClr val="black">
                <a:alpha val="40000"/>
              </a:prstClr>
            </a:outerShdw>
          </a:effectLst>
        </p:spPr>
      </p:pic>
      <p:sp>
        <p:nvSpPr>
          <p:cNvPr id="6" name="TekstSylinder 5">
            <a:extLst>
              <a:ext uri="{FF2B5EF4-FFF2-40B4-BE49-F238E27FC236}">
                <a16:creationId xmlns:a16="http://schemas.microsoft.com/office/drawing/2014/main" id="{778B4B91-00AC-4E0F-A9C1-A0D784D4DDD9}"/>
              </a:ext>
            </a:extLst>
          </p:cNvPr>
          <p:cNvSpPr txBox="1"/>
          <p:nvPr/>
        </p:nvSpPr>
        <p:spPr>
          <a:xfrm>
            <a:off x="7594169" y="3897825"/>
            <a:ext cx="3200813" cy="369332"/>
          </a:xfrm>
          <a:prstGeom prst="rect">
            <a:avLst/>
          </a:prstGeom>
          <a:noFill/>
        </p:spPr>
        <p:txBody>
          <a:bodyPr wrap="none" rtlCol="0">
            <a:spAutoFit/>
          </a:bodyPr>
          <a:lstStyle/>
          <a:p>
            <a:r>
              <a:rPr lang="en-GB" dirty="0" err="1"/>
              <a:t>Håndterbart</a:t>
            </a:r>
            <a:r>
              <a:rPr lang="en-GB" dirty="0"/>
              <a:t> med “</a:t>
            </a:r>
            <a:r>
              <a:rPr lang="en-GB" dirty="0" err="1"/>
              <a:t>teknisk</a:t>
            </a:r>
            <a:r>
              <a:rPr lang="en-GB" dirty="0"/>
              <a:t> </a:t>
            </a:r>
            <a:r>
              <a:rPr lang="en-GB" dirty="0" err="1"/>
              <a:t>fiks</a:t>
            </a:r>
            <a:r>
              <a:rPr lang="en-GB" dirty="0"/>
              <a:t>”?</a:t>
            </a:r>
          </a:p>
        </p:txBody>
      </p:sp>
    </p:spTree>
    <p:extLst>
      <p:ext uri="{BB962C8B-B14F-4D97-AF65-F5344CB8AC3E}">
        <p14:creationId xmlns:p14="http://schemas.microsoft.com/office/powerpoint/2010/main" val="96906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90564E-67F5-4FEA-A03D-0EF9070064D7}"/>
              </a:ext>
            </a:extLst>
          </p:cNvPr>
          <p:cNvSpPr>
            <a:spLocks noGrp="1"/>
          </p:cNvSpPr>
          <p:nvPr>
            <p:ph type="title"/>
          </p:nvPr>
        </p:nvSpPr>
        <p:spPr/>
        <p:txBody>
          <a:bodyPr/>
          <a:lstStyle/>
          <a:p>
            <a:r>
              <a:rPr lang="en-GB" dirty="0" err="1"/>
              <a:t>Og</a:t>
            </a:r>
            <a:r>
              <a:rPr lang="en-GB" dirty="0"/>
              <a:t> “</a:t>
            </a:r>
            <a:r>
              <a:rPr lang="en-GB" dirty="0" err="1"/>
              <a:t>redusert</a:t>
            </a:r>
            <a:r>
              <a:rPr lang="en-GB" dirty="0"/>
              <a:t> </a:t>
            </a:r>
            <a:r>
              <a:rPr lang="en-GB" dirty="0" err="1"/>
              <a:t>forbruk</a:t>
            </a:r>
            <a:r>
              <a:rPr lang="en-GB" dirty="0"/>
              <a:t>” </a:t>
            </a:r>
            <a:r>
              <a:rPr lang="en-GB" dirty="0" err="1"/>
              <a:t>virker</a:t>
            </a:r>
            <a:r>
              <a:rPr lang="en-GB" dirty="0"/>
              <a:t> </a:t>
            </a:r>
            <a:r>
              <a:rPr lang="en-GB" dirty="0" err="1"/>
              <a:t>selvsagt</a:t>
            </a:r>
            <a:r>
              <a:rPr lang="en-GB" dirty="0"/>
              <a:t>! </a:t>
            </a:r>
          </a:p>
        </p:txBody>
      </p:sp>
      <p:pic>
        <p:nvPicPr>
          <p:cNvPr id="1026" name="Picture 2">
            <a:extLst>
              <a:ext uri="{FF2B5EF4-FFF2-40B4-BE49-F238E27FC236}">
                <a16:creationId xmlns:a16="http://schemas.microsoft.com/office/drawing/2014/main" id="{985CC071-98BA-49C4-A476-B36D1EE30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899" y="1846236"/>
            <a:ext cx="7594169" cy="427172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091CAEF0-AFB8-4FC9-9BE8-C1D1C28B9DE6}"/>
              </a:ext>
            </a:extLst>
          </p:cNvPr>
          <p:cNvSpPr/>
          <p:nvPr/>
        </p:nvSpPr>
        <p:spPr>
          <a:xfrm>
            <a:off x="5339165" y="2533973"/>
            <a:ext cx="162732" cy="72067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ktangel 6">
            <a:extLst>
              <a:ext uri="{FF2B5EF4-FFF2-40B4-BE49-F238E27FC236}">
                <a16:creationId xmlns:a16="http://schemas.microsoft.com/office/drawing/2014/main" id="{4B7822AE-79E9-4625-A008-6997F26BE7D3}"/>
              </a:ext>
            </a:extLst>
          </p:cNvPr>
          <p:cNvSpPr/>
          <p:nvPr/>
        </p:nvSpPr>
        <p:spPr>
          <a:xfrm>
            <a:off x="5703374" y="2079356"/>
            <a:ext cx="2704454" cy="3714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l: høyre 8">
            <a:extLst>
              <a:ext uri="{FF2B5EF4-FFF2-40B4-BE49-F238E27FC236}">
                <a16:creationId xmlns:a16="http://schemas.microsoft.com/office/drawing/2014/main" id="{A913B226-48C0-449F-9B6D-F0D2D8183E7F}"/>
              </a:ext>
            </a:extLst>
          </p:cNvPr>
          <p:cNvSpPr/>
          <p:nvPr/>
        </p:nvSpPr>
        <p:spPr>
          <a:xfrm>
            <a:off x="5564666" y="2673458"/>
            <a:ext cx="75939" cy="480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Sylinder 5">
            <a:extLst>
              <a:ext uri="{FF2B5EF4-FFF2-40B4-BE49-F238E27FC236}">
                <a16:creationId xmlns:a16="http://schemas.microsoft.com/office/drawing/2014/main" id="{E754B035-AC4B-4E75-AD07-BD5E5E2E9B85}"/>
              </a:ext>
            </a:extLst>
          </p:cNvPr>
          <p:cNvSpPr txBox="1"/>
          <p:nvPr/>
        </p:nvSpPr>
        <p:spPr>
          <a:xfrm>
            <a:off x="8838740" y="3012600"/>
            <a:ext cx="2454361" cy="1569660"/>
          </a:xfrm>
          <a:prstGeom prst="rect">
            <a:avLst/>
          </a:prstGeom>
          <a:solidFill>
            <a:schemeClr val="bg1">
              <a:lumMod val="85000"/>
            </a:schemeClr>
          </a:solidFill>
        </p:spPr>
        <p:txBody>
          <a:bodyPr wrap="square">
            <a:spAutoFit/>
          </a:bodyPr>
          <a:lstStyle/>
          <a:p>
            <a:r>
              <a:rPr lang="en-GB" sz="2400" dirty="0"/>
              <a:t>(men det er </a:t>
            </a:r>
            <a:r>
              <a:rPr lang="en-GB" sz="2400" dirty="0" err="1"/>
              <a:t>selvsagt</a:t>
            </a:r>
            <a:r>
              <a:rPr lang="en-GB" sz="2400" dirty="0"/>
              <a:t> </a:t>
            </a:r>
            <a:r>
              <a:rPr lang="en-GB" sz="2400" dirty="0" err="1"/>
              <a:t>ikke</a:t>
            </a:r>
            <a:r>
              <a:rPr lang="en-GB" sz="2400" dirty="0"/>
              <a:t> </a:t>
            </a:r>
            <a:r>
              <a:rPr lang="en-GB" sz="2400" dirty="0" err="1"/>
              <a:t>denne</a:t>
            </a:r>
            <a:r>
              <a:rPr lang="en-GB" sz="2400" dirty="0"/>
              <a:t> </a:t>
            </a:r>
            <a:r>
              <a:rPr lang="en-GB" sz="2400" dirty="0" err="1"/>
              <a:t>måten</a:t>
            </a:r>
            <a:r>
              <a:rPr lang="en-GB" sz="2400" dirty="0"/>
              <a:t> det </a:t>
            </a:r>
            <a:r>
              <a:rPr lang="en-GB" sz="2400" dirty="0" err="1"/>
              <a:t>bør</a:t>
            </a:r>
            <a:r>
              <a:rPr lang="en-GB" sz="2400" dirty="0"/>
              <a:t> </a:t>
            </a:r>
            <a:r>
              <a:rPr lang="en-GB" sz="2400" dirty="0" err="1"/>
              <a:t>gjøres</a:t>
            </a:r>
            <a:r>
              <a:rPr lang="en-GB" sz="2400" dirty="0"/>
              <a:t> </a:t>
            </a:r>
            <a:r>
              <a:rPr lang="en-GB" sz="2400" dirty="0" err="1"/>
              <a:t>på</a:t>
            </a:r>
            <a:r>
              <a:rPr lang="en-GB" sz="2400" dirty="0"/>
              <a:t>!)</a:t>
            </a:r>
          </a:p>
        </p:txBody>
      </p:sp>
      <p:sp>
        <p:nvSpPr>
          <p:cNvPr id="10" name="TekstSylinder 9">
            <a:extLst>
              <a:ext uri="{FF2B5EF4-FFF2-40B4-BE49-F238E27FC236}">
                <a16:creationId xmlns:a16="http://schemas.microsoft.com/office/drawing/2014/main" id="{A20DBCC4-CF26-46A0-926A-D51BB074343F}"/>
              </a:ext>
            </a:extLst>
          </p:cNvPr>
          <p:cNvSpPr txBox="1"/>
          <p:nvPr/>
        </p:nvSpPr>
        <p:spPr>
          <a:xfrm>
            <a:off x="6169941" y="1778130"/>
            <a:ext cx="1593513" cy="338554"/>
          </a:xfrm>
          <a:prstGeom prst="rect">
            <a:avLst/>
          </a:prstGeom>
          <a:noFill/>
        </p:spPr>
        <p:txBody>
          <a:bodyPr wrap="none" rtlCol="0">
            <a:spAutoFit/>
          </a:bodyPr>
          <a:lstStyle/>
          <a:p>
            <a:r>
              <a:rPr lang="en-GB" sz="1600" dirty="0">
                <a:solidFill>
                  <a:schemeClr val="accent1"/>
                </a:solidFill>
              </a:rPr>
              <a:t>Covid19 </a:t>
            </a:r>
            <a:r>
              <a:rPr lang="en-GB" sz="1600" dirty="0" err="1">
                <a:solidFill>
                  <a:schemeClr val="accent1"/>
                </a:solidFill>
              </a:rPr>
              <a:t>effekten</a:t>
            </a:r>
            <a:endParaRPr lang="en-GB" sz="1600" dirty="0">
              <a:solidFill>
                <a:schemeClr val="accent1"/>
              </a:solidFill>
            </a:endParaRPr>
          </a:p>
        </p:txBody>
      </p:sp>
    </p:spTree>
    <p:extLst>
      <p:ext uri="{BB962C8B-B14F-4D97-AF65-F5344CB8AC3E}">
        <p14:creationId xmlns:p14="http://schemas.microsoft.com/office/powerpoint/2010/main" val="142709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490C27B4-74B4-476D-86A2-4094D885E4A8}"/>
              </a:ext>
            </a:extLst>
          </p:cNvPr>
          <p:cNvSpPr/>
          <p:nvPr/>
        </p:nvSpPr>
        <p:spPr>
          <a:xfrm>
            <a:off x="832272" y="6238068"/>
            <a:ext cx="10791457" cy="514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2" name="Google Shape;236;p22">
            <a:extLst>
              <a:ext uri="{FF2B5EF4-FFF2-40B4-BE49-F238E27FC236}">
                <a16:creationId xmlns:a16="http://schemas.microsoft.com/office/drawing/2014/main" id="{8249C4E8-66BF-3946-9A95-C5D9A4F2B691}"/>
              </a:ext>
            </a:extLst>
          </p:cNvPr>
          <p:cNvSpPr txBox="1">
            <a:spLocks/>
          </p:cNvSpPr>
          <p:nvPr/>
        </p:nvSpPr>
        <p:spPr>
          <a:xfrm>
            <a:off x="838200" y="1825624"/>
            <a:ext cx="10515600" cy="10125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SzPts val="2400"/>
            </a:pPr>
            <a:r>
              <a:rPr lang="nn-NO" sz="3600" dirty="0">
                <a:solidFill>
                  <a:srgbClr val="004D68"/>
                </a:solidFill>
                <a:latin typeface="+mn-lt"/>
                <a:ea typeface="Calibri"/>
                <a:cs typeface="Calibri"/>
                <a:sym typeface="Calibri"/>
              </a:rPr>
              <a:t>Takk for </a:t>
            </a:r>
            <a:r>
              <a:rPr lang="nn-NO" sz="3600" dirty="0" err="1">
                <a:solidFill>
                  <a:srgbClr val="004D68"/>
                </a:solidFill>
                <a:latin typeface="+mn-lt"/>
                <a:ea typeface="Calibri"/>
                <a:cs typeface="Calibri"/>
                <a:sym typeface="Calibri"/>
              </a:rPr>
              <a:t>oppmerksomheten</a:t>
            </a:r>
            <a:r>
              <a:rPr lang="nn-NO" sz="3600" dirty="0">
                <a:solidFill>
                  <a:srgbClr val="004D68"/>
                </a:solidFill>
                <a:latin typeface="+mn-lt"/>
                <a:ea typeface="Calibri"/>
                <a:cs typeface="Calibri"/>
                <a:sym typeface="Calibri"/>
              </a:rPr>
              <a:t>!</a:t>
            </a:r>
          </a:p>
        </p:txBody>
      </p:sp>
      <p:grpSp>
        <p:nvGrpSpPr>
          <p:cNvPr id="3" name="Google Shape;237;p22">
            <a:extLst>
              <a:ext uri="{FF2B5EF4-FFF2-40B4-BE49-F238E27FC236}">
                <a16:creationId xmlns:a16="http://schemas.microsoft.com/office/drawing/2014/main" id="{59E5F633-1AB1-B543-AE3D-53ABA9E49F20}"/>
              </a:ext>
            </a:extLst>
          </p:cNvPr>
          <p:cNvGrpSpPr/>
          <p:nvPr/>
        </p:nvGrpSpPr>
        <p:grpSpPr>
          <a:xfrm>
            <a:off x="838199" y="1518651"/>
            <a:ext cx="10531503" cy="45719"/>
            <a:chOff x="80039" y="3897630"/>
            <a:chExt cx="12097890" cy="1284139"/>
          </a:xfrm>
        </p:grpSpPr>
        <p:sp>
          <p:nvSpPr>
            <p:cNvPr id="4" name="Google Shape;238;p22">
              <a:extLst>
                <a:ext uri="{FF2B5EF4-FFF2-40B4-BE49-F238E27FC236}">
                  <a16:creationId xmlns:a16="http://schemas.microsoft.com/office/drawing/2014/main" id="{FAD98280-A7E9-F943-BBAD-510284830A40}"/>
                </a:ext>
              </a:extLst>
            </p:cNvPr>
            <p:cNvSpPr txBox="1"/>
            <p:nvPr/>
          </p:nvSpPr>
          <p:spPr>
            <a:xfrm>
              <a:off x="80039" y="3897630"/>
              <a:ext cx="4032630" cy="1284139"/>
            </a:xfrm>
            <a:prstGeom prst="rect">
              <a:avLst/>
            </a:prstGeom>
            <a:solidFill>
              <a:srgbClr val="21CDB1"/>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sp>
          <p:nvSpPr>
            <p:cNvPr id="5" name="Google Shape;239;p22">
              <a:extLst>
                <a:ext uri="{FF2B5EF4-FFF2-40B4-BE49-F238E27FC236}">
                  <a16:creationId xmlns:a16="http://schemas.microsoft.com/office/drawing/2014/main" id="{F489D95F-9BC5-B248-ADD2-C52FFF19DABF}"/>
                </a:ext>
              </a:extLst>
            </p:cNvPr>
            <p:cNvSpPr txBox="1"/>
            <p:nvPr/>
          </p:nvSpPr>
          <p:spPr>
            <a:xfrm>
              <a:off x="4112669" y="3897630"/>
              <a:ext cx="4032630" cy="1284139"/>
            </a:xfrm>
            <a:prstGeom prst="rect">
              <a:avLst/>
            </a:prstGeom>
            <a:solidFill>
              <a:srgbClr val="F98054"/>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sp>
          <p:nvSpPr>
            <p:cNvPr id="6" name="Google Shape;240;p22">
              <a:extLst>
                <a:ext uri="{FF2B5EF4-FFF2-40B4-BE49-F238E27FC236}">
                  <a16:creationId xmlns:a16="http://schemas.microsoft.com/office/drawing/2014/main" id="{4D4F5F5B-4CA2-3C4E-95CA-667181B0C334}"/>
                </a:ext>
              </a:extLst>
            </p:cNvPr>
            <p:cNvSpPr txBox="1"/>
            <p:nvPr/>
          </p:nvSpPr>
          <p:spPr>
            <a:xfrm>
              <a:off x="8145299" y="3897630"/>
              <a:ext cx="4032630" cy="1284139"/>
            </a:xfrm>
            <a:prstGeom prst="rect">
              <a:avLst/>
            </a:prstGeom>
            <a:solidFill>
              <a:srgbClr val="FDB05A"/>
            </a:solidFill>
            <a:ln>
              <a:noFill/>
            </a:ln>
          </p:spPr>
          <p:txBody>
            <a:bodyPr spcFirstLastPara="1" wrap="square" lIns="180000" tIns="180000" rIns="180000" bIns="180000" anchor="b" anchorCtr="0">
              <a:noAutofit/>
            </a:bodyPr>
            <a:lstStyle/>
            <a:p>
              <a:pPr marL="0" marR="0" lvl="0" indent="0" algn="ctr" rtl="0">
                <a:lnSpc>
                  <a:spcPct val="90000"/>
                </a:lnSpc>
                <a:spcBef>
                  <a:spcPts val="0"/>
                </a:spcBef>
                <a:spcAft>
                  <a:spcPts val="0"/>
                </a:spcAft>
                <a:buClr>
                  <a:srgbClr val="E0FF00"/>
                </a:buClr>
                <a:buSzPts val="1600"/>
                <a:buFont typeface="Arial"/>
                <a:buNone/>
              </a:pPr>
              <a:endParaRPr sz="1600" b="0" i="0">
                <a:solidFill>
                  <a:schemeClr val="dk1"/>
                </a:solidFill>
                <a:latin typeface="Calibri"/>
                <a:ea typeface="Calibri"/>
                <a:cs typeface="Calibri"/>
                <a:sym typeface="Calibri"/>
              </a:endParaRPr>
            </a:p>
          </p:txBody>
        </p:sp>
      </p:grpSp>
      <p:cxnSp>
        <p:nvCxnSpPr>
          <p:cNvPr id="10" name="Google Shape;244;p22">
            <a:extLst>
              <a:ext uri="{FF2B5EF4-FFF2-40B4-BE49-F238E27FC236}">
                <a16:creationId xmlns:a16="http://schemas.microsoft.com/office/drawing/2014/main" id="{7B37C954-8F9A-B049-B741-220B9542CA74}"/>
              </a:ext>
            </a:extLst>
          </p:cNvPr>
          <p:cNvCxnSpPr/>
          <p:nvPr/>
        </p:nvCxnSpPr>
        <p:spPr>
          <a:xfrm>
            <a:off x="838200" y="5936127"/>
            <a:ext cx="10531502" cy="0"/>
          </a:xfrm>
          <a:prstGeom prst="straightConnector1">
            <a:avLst/>
          </a:prstGeom>
          <a:noFill/>
          <a:ln w="12700" cap="flat" cmpd="sng">
            <a:solidFill>
              <a:srgbClr val="6FD5BF"/>
            </a:solidFill>
            <a:prstDash val="solid"/>
            <a:miter lim="800000"/>
            <a:headEnd type="none" w="sm" len="sm"/>
            <a:tailEnd type="none" w="sm" len="sm"/>
          </a:ln>
        </p:spPr>
      </p:cxnSp>
      <p:pic>
        <p:nvPicPr>
          <p:cNvPr id="12" name="Google Shape;104;p14">
            <a:extLst>
              <a:ext uri="{FF2B5EF4-FFF2-40B4-BE49-F238E27FC236}">
                <a16:creationId xmlns:a16="http://schemas.microsoft.com/office/drawing/2014/main" id="{ABD85EC2-326A-2F49-9C2F-32D2EDA969F4}"/>
              </a:ext>
            </a:extLst>
          </p:cNvPr>
          <p:cNvPicPr preferRelativeResize="0"/>
          <p:nvPr/>
        </p:nvPicPr>
        <p:blipFill rotWithShape="1">
          <a:blip r:embed="rId2">
            <a:alphaModFix/>
          </a:blip>
          <a:srcRect/>
          <a:stretch/>
        </p:blipFill>
        <p:spPr>
          <a:xfrm>
            <a:off x="8880501" y="925630"/>
            <a:ext cx="2489201" cy="291076"/>
          </a:xfrm>
          <a:prstGeom prst="rect">
            <a:avLst/>
          </a:prstGeom>
          <a:noFill/>
          <a:ln>
            <a:noFill/>
          </a:ln>
        </p:spPr>
      </p:pic>
      <p:sp>
        <p:nvSpPr>
          <p:cNvPr id="14" name="Rektangel 13">
            <a:extLst>
              <a:ext uri="{FF2B5EF4-FFF2-40B4-BE49-F238E27FC236}">
                <a16:creationId xmlns:a16="http://schemas.microsoft.com/office/drawing/2014/main" id="{9E3F51A8-A6CC-3949-BA2D-F92092191A06}"/>
              </a:ext>
            </a:extLst>
          </p:cNvPr>
          <p:cNvSpPr/>
          <p:nvPr/>
        </p:nvSpPr>
        <p:spPr>
          <a:xfrm>
            <a:off x="6069046" y="2977700"/>
            <a:ext cx="3263118" cy="3400931"/>
          </a:xfrm>
          <a:prstGeom prst="rect">
            <a:avLst/>
          </a:prstGeom>
        </p:spPr>
        <p:txBody>
          <a:bodyPr wrap="square">
            <a:spAutoFit/>
          </a:bodyPr>
          <a:lstStyle/>
          <a:p>
            <a:pPr lvl="0">
              <a:buClr>
                <a:srgbClr val="E0FF00"/>
              </a:buClr>
              <a:buSzPts val="2000"/>
            </a:pPr>
            <a:r>
              <a:rPr lang="nn-NO" b="1" dirty="0">
                <a:solidFill>
                  <a:srgbClr val="0070C0"/>
                </a:solidFill>
                <a:ea typeface="Calibri"/>
                <a:cs typeface="Calibri"/>
                <a:sym typeface="Calibri"/>
              </a:rPr>
              <a:t>Carlo Aall</a:t>
            </a:r>
          </a:p>
          <a:p>
            <a:pPr>
              <a:buClr>
                <a:srgbClr val="E0FF00"/>
              </a:buClr>
              <a:buSzPts val="2000"/>
            </a:pPr>
            <a:r>
              <a:rPr lang="nn-NO" dirty="0">
                <a:solidFill>
                  <a:srgbClr val="0070C0"/>
                </a:solidFill>
                <a:ea typeface="Calibri"/>
                <a:cs typeface="Calibri"/>
                <a:sym typeface="Calibri"/>
              </a:rPr>
              <a:t>@</a:t>
            </a:r>
            <a:r>
              <a:rPr lang="nn-NO" dirty="0" err="1">
                <a:solidFill>
                  <a:srgbClr val="0070C0"/>
                </a:solidFill>
                <a:ea typeface="Calibri"/>
                <a:cs typeface="Calibri"/>
                <a:sym typeface="Calibri"/>
              </a:rPr>
              <a:t>aallaboutclimate</a:t>
            </a:r>
            <a:r>
              <a:rPr lang="nn-NO" dirty="0">
                <a:solidFill>
                  <a:srgbClr val="0070C0"/>
                </a:solidFill>
                <a:ea typeface="Calibri"/>
                <a:cs typeface="Calibri"/>
                <a:sym typeface="Calibri"/>
              </a:rPr>
              <a:t> </a:t>
            </a:r>
          </a:p>
          <a:p>
            <a:pPr lvl="0">
              <a:buClr>
                <a:srgbClr val="E0FF00"/>
              </a:buClr>
              <a:buSzPts val="2000"/>
            </a:pPr>
            <a:endParaRPr lang="nn-NO" b="1" dirty="0">
              <a:solidFill>
                <a:srgbClr val="0070C0"/>
              </a:solidFill>
              <a:ea typeface="Calibri"/>
              <a:cs typeface="Calibri"/>
              <a:sym typeface="Calibri"/>
            </a:endParaRPr>
          </a:p>
          <a:p>
            <a:pPr lvl="0">
              <a:buClr>
                <a:srgbClr val="E0FF00"/>
              </a:buClr>
              <a:buSzPts val="2000"/>
            </a:pPr>
            <a:r>
              <a:rPr lang="nn-NO" dirty="0" err="1">
                <a:solidFill>
                  <a:srgbClr val="004D68"/>
                </a:solidFill>
                <a:ea typeface="Calibri"/>
                <a:cs typeface="Calibri"/>
                <a:sym typeface="Calibri"/>
              </a:rPr>
              <a:t>Mob</a:t>
            </a:r>
            <a:r>
              <a:rPr lang="nn-NO" dirty="0">
                <a:solidFill>
                  <a:srgbClr val="004D68"/>
                </a:solidFill>
                <a:ea typeface="Calibri"/>
                <a:cs typeface="Calibri"/>
                <a:sym typeface="Calibri"/>
              </a:rPr>
              <a:t>:  991 27 222</a:t>
            </a:r>
            <a:endParaRPr lang="nn-NO" dirty="0"/>
          </a:p>
          <a:p>
            <a:pPr lvl="0">
              <a:spcBef>
                <a:spcPts val="600"/>
              </a:spcBef>
              <a:buClr>
                <a:srgbClr val="E0FF00"/>
              </a:buClr>
              <a:buSzPts val="2000"/>
            </a:pPr>
            <a:r>
              <a:rPr lang="nn-NO" dirty="0">
                <a:solidFill>
                  <a:srgbClr val="004D68"/>
                </a:solidFill>
                <a:ea typeface="Calibri"/>
                <a:cs typeface="Calibri"/>
                <a:sym typeface="Calibri"/>
              </a:rPr>
              <a:t>E-post: caa@vestforsk.no</a:t>
            </a:r>
          </a:p>
          <a:p>
            <a:pPr lvl="0">
              <a:spcBef>
                <a:spcPts val="600"/>
              </a:spcBef>
              <a:buClr>
                <a:srgbClr val="E0FF00"/>
              </a:buClr>
              <a:buSzPts val="2000"/>
            </a:pPr>
            <a:r>
              <a:rPr lang="nn-NO" dirty="0">
                <a:solidFill>
                  <a:srgbClr val="004D68"/>
                </a:solidFill>
                <a:ea typeface="Calibri"/>
                <a:cs typeface="Calibri"/>
                <a:sym typeface="Calibri"/>
              </a:rPr>
              <a:t>www.vestforsk.no</a:t>
            </a:r>
          </a:p>
          <a:p>
            <a:pPr lvl="0">
              <a:spcBef>
                <a:spcPts val="600"/>
              </a:spcBef>
              <a:buClr>
                <a:srgbClr val="E0FF00"/>
              </a:buClr>
              <a:buSzPts val="2000"/>
            </a:pPr>
            <a:r>
              <a:rPr lang="nn-NO" dirty="0">
                <a:solidFill>
                  <a:srgbClr val="004D68"/>
                </a:solidFill>
                <a:ea typeface="Calibri"/>
                <a:cs typeface="Calibri"/>
                <a:sym typeface="Calibri"/>
              </a:rPr>
              <a:t>www.klimatilpasningssenter.no </a:t>
            </a:r>
          </a:p>
          <a:p>
            <a:pPr lvl="0">
              <a:spcBef>
                <a:spcPts val="600"/>
              </a:spcBef>
              <a:buClr>
                <a:srgbClr val="E0FF00"/>
              </a:buClr>
              <a:buSzPts val="2000"/>
            </a:pPr>
            <a:endParaRPr lang="nn-NO" b="1" dirty="0">
              <a:solidFill>
                <a:srgbClr val="004D68"/>
              </a:solidFill>
              <a:ea typeface="Calibri"/>
              <a:cs typeface="Calibri"/>
              <a:sym typeface="Calibri"/>
            </a:endParaRPr>
          </a:p>
          <a:p>
            <a:pPr lvl="0">
              <a:spcBef>
                <a:spcPts val="600"/>
              </a:spcBef>
              <a:buClr>
                <a:srgbClr val="E0FF00"/>
              </a:buClr>
              <a:buSzPts val="2000"/>
            </a:pPr>
            <a:endParaRPr lang="nn-NO" b="1" dirty="0">
              <a:solidFill>
                <a:srgbClr val="004D68"/>
              </a:solidFill>
              <a:cs typeface="Calibri"/>
              <a:sym typeface="Calibri"/>
            </a:endParaRPr>
          </a:p>
          <a:p>
            <a:pPr lvl="0">
              <a:spcBef>
                <a:spcPts val="600"/>
              </a:spcBef>
              <a:buClr>
                <a:srgbClr val="E0FF00"/>
              </a:buClr>
              <a:buSzPts val="2000"/>
            </a:pPr>
            <a:endParaRPr lang="nn-NO" b="1" dirty="0">
              <a:solidFill>
                <a:srgbClr val="004D68"/>
              </a:solidFill>
              <a:latin typeface="Calibri"/>
              <a:cs typeface="Calibri"/>
              <a:sym typeface="Calibri"/>
            </a:endParaRPr>
          </a:p>
        </p:txBody>
      </p:sp>
      <p:pic>
        <p:nvPicPr>
          <p:cNvPr id="15" name="Bilde 14">
            <a:extLst>
              <a:ext uri="{FF2B5EF4-FFF2-40B4-BE49-F238E27FC236}">
                <a16:creationId xmlns:a16="http://schemas.microsoft.com/office/drawing/2014/main" id="{E4753DC5-8E9C-4E38-84AE-6A4A498C5789}"/>
              </a:ext>
            </a:extLst>
          </p:cNvPr>
          <p:cNvPicPr>
            <a:picLocks noChangeAspect="1"/>
          </p:cNvPicPr>
          <p:nvPr/>
        </p:nvPicPr>
        <p:blipFill>
          <a:blip r:embed="rId3"/>
          <a:stretch>
            <a:fillRect/>
          </a:stretch>
        </p:blipFill>
        <p:spPr>
          <a:xfrm>
            <a:off x="838200" y="715950"/>
            <a:ext cx="1936977" cy="730886"/>
          </a:xfrm>
          <a:prstGeom prst="rect">
            <a:avLst/>
          </a:prstGeom>
        </p:spPr>
      </p:pic>
      <p:pic>
        <p:nvPicPr>
          <p:cNvPr id="16" name="Bilde 15">
            <a:extLst>
              <a:ext uri="{FF2B5EF4-FFF2-40B4-BE49-F238E27FC236}">
                <a16:creationId xmlns:a16="http://schemas.microsoft.com/office/drawing/2014/main" id="{38CEBC60-C5FE-4F0F-BE3A-FFF9CD67094C}"/>
              </a:ext>
            </a:extLst>
          </p:cNvPr>
          <p:cNvPicPr>
            <a:picLocks noChangeAspect="1"/>
          </p:cNvPicPr>
          <p:nvPr/>
        </p:nvPicPr>
        <p:blipFill>
          <a:blip r:embed="rId4"/>
          <a:stretch>
            <a:fillRect/>
          </a:stretch>
        </p:blipFill>
        <p:spPr>
          <a:xfrm>
            <a:off x="921741" y="2977700"/>
            <a:ext cx="4866550" cy="210573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837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EE6820-6B6A-499C-9DD7-82ACB8BF6227}"/>
              </a:ext>
            </a:extLst>
          </p:cNvPr>
          <p:cNvSpPr>
            <a:spLocks noGrp="1"/>
          </p:cNvSpPr>
          <p:nvPr>
            <p:ph type="title"/>
          </p:nvPr>
        </p:nvSpPr>
        <p:spPr/>
        <p:txBody>
          <a:bodyPr>
            <a:normAutofit/>
          </a:bodyPr>
          <a:lstStyle/>
          <a:p>
            <a:r>
              <a:rPr lang="en-GB" dirty="0"/>
              <a:t>“</a:t>
            </a:r>
            <a:r>
              <a:rPr lang="en-GB" dirty="0" err="1"/>
              <a:t>Motvekst</a:t>
            </a:r>
            <a:r>
              <a:rPr lang="en-GB" dirty="0"/>
              <a:t>” </a:t>
            </a:r>
            <a:r>
              <a:rPr lang="en-GB" dirty="0" err="1"/>
              <a:t>og</a:t>
            </a:r>
            <a:r>
              <a:rPr lang="en-GB" dirty="0"/>
              <a:t> </a:t>
            </a:r>
            <a:r>
              <a:rPr lang="en-GB" dirty="0" err="1"/>
              <a:t>klimaproblemet</a:t>
            </a:r>
            <a:endParaRPr lang="en-GB" dirty="0"/>
          </a:p>
        </p:txBody>
      </p:sp>
      <p:pic>
        <p:nvPicPr>
          <p:cNvPr id="5" name="Bilde 4">
            <a:extLst>
              <a:ext uri="{FF2B5EF4-FFF2-40B4-BE49-F238E27FC236}">
                <a16:creationId xmlns:a16="http://schemas.microsoft.com/office/drawing/2014/main" id="{52F7693F-23F3-4085-8115-3CE31C461A86}"/>
              </a:ext>
            </a:extLst>
          </p:cNvPr>
          <p:cNvPicPr>
            <a:picLocks noChangeAspect="1"/>
          </p:cNvPicPr>
          <p:nvPr/>
        </p:nvPicPr>
        <p:blipFill>
          <a:blip r:embed="rId2"/>
          <a:stretch>
            <a:fillRect/>
          </a:stretch>
        </p:blipFill>
        <p:spPr>
          <a:xfrm>
            <a:off x="838200" y="1752981"/>
            <a:ext cx="5361122" cy="4531665"/>
          </a:xfrm>
          <a:prstGeom prst="rect">
            <a:avLst/>
          </a:prstGeom>
          <a:ln>
            <a:solidFill>
              <a:schemeClr val="tx1"/>
            </a:solidFill>
          </a:ln>
          <a:effectLst>
            <a:outerShdw blurRad="50800" dist="38100" dir="2700000" algn="tl" rotWithShape="0">
              <a:prstClr val="black">
                <a:alpha val="40000"/>
              </a:prstClr>
            </a:outerShdw>
          </a:effectLst>
        </p:spPr>
      </p:pic>
      <p:sp>
        <p:nvSpPr>
          <p:cNvPr id="7" name="TekstSylinder 6">
            <a:extLst>
              <a:ext uri="{FF2B5EF4-FFF2-40B4-BE49-F238E27FC236}">
                <a16:creationId xmlns:a16="http://schemas.microsoft.com/office/drawing/2014/main" id="{C3861782-12AF-4191-8FA9-D9689731E83D}"/>
              </a:ext>
            </a:extLst>
          </p:cNvPr>
          <p:cNvSpPr txBox="1"/>
          <p:nvPr/>
        </p:nvSpPr>
        <p:spPr>
          <a:xfrm>
            <a:off x="1009328" y="2781949"/>
            <a:ext cx="2330558" cy="1600438"/>
          </a:xfrm>
          <a:prstGeom prst="rect">
            <a:avLst/>
          </a:prstGeom>
          <a:noFill/>
        </p:spPr>
        <p:txBody>
          <a:bodyPr wrap="square">
            <a:spAutoFit/>
          </a:bodyPr>
          <a:lstStyle/>
          <a:p>
            <a:r>
              <a:rPr lang="en-US" sz="1400" b="0" i="0" dirty="0">
                <a:solidFill>
                  <a:schemeClr val="bg1"/>
                </a:solidFill>
                <a:effectLst/>
                <a:latin typeface="Ubuntu"/>
              </a:rPr>
              <a:t>"The evidence is clear: Climate change is a profound threat to growth and prosperity. It is macro-critical. And macroeconomic policies are central to the fight against climate change"</a:t>
            </a:r>
            <a:endParaRPr lang="en-GB" sz="1400" dirty="0">
              <a:solidFill>
                <a:schemeClr val="bg1"/>
              </a:solidFill>
            </a:endParaRPr>
          </a:p>
        </p:txBody>
      </p:sp>
      <p:sp>
        <p:nvSpPr>
          <p:cNvPr id="9" name="TekstSylinder 8">
            <a:extLst>
              <a:ext uri="{FF2B5EF4-FFF2-40B4-BE49-F238E27FC236}">
                <a16:creationId xmlns:a16="http://schemas.microsoft.com/office/drawing/2014/main" id="{AC5C4C58-A93C-4219-A971-35A4D6CA8349}"/>
              </a:ext>
            </a:extLst>
          </p:cNvPr>
          <p:cNvSpPr txBox="1"/>
          <p:nvPr/>
        </p:nvSpPr>
        <p:spPr>
          <a:xfrm>
            <a:off x="3783523" y="6057276"/>
            <a:ext cx="2415799" cy="215444"/>
          </a:xfrm>
          <a:prstGeom prst="rect">
            <a:avLst/>
          </a:prstGeom>
          <a:noFill/>
        </p:spPr>
        <p:txBody>
          <a:bodyPr wrap="square">
            <a:spAutoFit/>
          </a:bodyPr>
          <a:lstStyle/>
          <a:p>
            <a:r>
              <a:rPr lang="en-GB" sz="800" dirty="0">
                <a:solidFill>
                  <a:schemeClr val="bg1"/>
                </a:solidFill>
              </a:rPr>
              <a:t>https://news.trust.org/item/20201012162605-7bgaf/</a:t>
            </a:r>
          </a:p>
        </p:txBody>
      </p:sp>
      <p:sp>
        <p:nvSpPr>
          <p:cNvPr id="8" name="TekstSylinder 7">
            <a:extLst>
              <a:ext uri="{FF2B5EF4-FFF2-40B4-BE49-F238E27FC236}">
                <a16:creationId xmlns:a16="http://schemas.microsoft.com/office/drawing/2014/main" id="{2B4FDB50-9BC6-46FC-8516-E46A1B5F3BE7}"/>
              </a:ext>
            </a:extLst>
          </p:cNvPr>
          <p:cNvSpPr txBox="1"/>
          <p:nvPr/>
        </p:nvSpPr>
        <p:spPr>
          <a:xfrm>
            <a:off x="6727371" y="2458783"/>
            <a:ext cx="3331028" cy="1200329"/>
          </a:xfrm>
          <a:prstGeom prst="rect">
            <a:avLst/>
          </a:prstGeom>
          <a:solidFill>
            <a:schemeClr val="bg1">
              <a:lumMod val="75000"/>
            </a:schemeClr>
          </a:solidFill>
        </p:spPr>
        <p:txBody>
          <a:bodyPr wrap="square">
            <a:spAutoFit/>
          </a:bodyPr>
          <a:lstStyle/>
          <a:p>
            <a:r>
              <a:rPr lang="en-GB" sz="2400" dirty="0"/>
              <a:t>Del </a:t>
            </a:r>
            <a:r>
              <a:rPr lang="en-GB" sz="2400" dirty="0" err="1"/>
              <a:t>av</a:t>
            </a:r>
            <a:r>
              <a:rPr lang="en-GB" sz="2400" dirty="0"/>
              <a:t> </a:t>
            </a:r>
            <a:r>
              <a:rPr lang="en-GB" sz="2400" dirty="0" err="1"/>
              <a:t>årsaken</a:t>
            </a:r>
            <a:r>
              <a:rPr lang="en-GB" sz="2400" dirty="0"/>
              <a:t>, </a:t>
            </a:r>
            <a:r>
              <a:rPr lang="en-GB" sz="2400" dirty="0" err="1"/>
              <a:t>virkningen</a:t>
            </a:r>
            <a:r>
              <a:rPr lang="en-GB" sz="2400" dirty="0"/>
              <a:t> </a:t>
            </a:r>
            <a:r>
              <a:rPr lang="en-GB" sz="2400" dirty="0" err="1"/>
              <a:t>og</a:t>
            </a:r>
            <a:r>
              <a:rPr lang="en-GB" sz="2400" dirty="0"/>
              <a:t>/</a:t>
            </a:r>
            <a:r>
              <a:rPr lang="en-GB" sz="2400" dirty="0" err="1"/>
              <a:t>eller</a:t>
            </a:r>
            <a:r>
              <a:rPr lang="en-GB" sz="2400" dirty="0"/>
              <a:t> </a:t>
            </a:r>
            <a:r>
              <a:rPr lang="en-GB" sz="2400" dirty="0" err="1"/>
              <a:t>løsningen</a:t>
            </a:r>
            <a:r>
              <a:rPr lang="en-GB" sz="2400" dirty="0"/>
              <a:t>?</a:t>
            </a:r>
          </a:p>
        </p:txBody>
      </p:sp>
    </p:spTree>
    <p:extLst>
      <p:ext uri="{BB962C8B-B14F-4D97-AF65-F5344CB8AC3E}">
        <p14:creationId xmlns:p14="http://schemas.microsoft.com/office/powerpoint/2010/main" val="20108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DFBCE103-D9D4-4A0F-8CBA-C80017093D80}"/>
              </a:ext>
            </a:extLst>
          </p:cNvPr>
          <p:cNvPicPr>
            <a:picLocks noChangeAspect="1"/>
          </p:cNvPicPr>
          <p:nvPr/>
        </p:nvPicPr>
        <p:blipFill>
          <a:blip r:embed="rId2"/>
          <a:stretch>
            <a:fillRect/>
          </a:stretch>
        </p:blipFill>
        <p:spPr>
          <a:xfrm>
            <a:off x="6255072" y="2163629"/>
            <a:ext cx="5346029" cy="3570744"/>
          </a:xfrm>
          <a:prstGeom prst="rect">
            <a:avLst/>
          </a:prstGeom>
          <a:ln>
            <a:solidFill>
              <a:schemeClr val="tx1"/>
            </a:solidFill>
          </a:ln>
          <a:effectLst>
            <a:outerShdw blurRad="50800" dist="38100" dir="2700000" algn="tl" rotWithShape="0">
              <a:prstClr val="black">
                <a:alpha val="40000"/>
              </a:prstClr>
            </a:outerShdw>
          </a:effectLst>
        </p:spPr>
      </p:pic>
      <p:sp>
        <p:nvSpPr>
          <p:cNvPr id="2" name="Tittel 1">
            <a:extLst>
              <a:ext uri="{FF2B5EF4-FFF2-40B4-BE49-F238E27FC236}">
                <a16:creationId xmlns:a16="http://schemas.microsoft.com/office/drawing/2014/main" id="{E7AB0818-3BB2-442B-8804-5F010109CF8F}"/>
              </a:ext>
            </a:extLst>
          </p:cNvPr>
          <p:cNvSpPr>
            <a:spLocks noGrp="1"/>
          </p:cNvSpPr>
          <p:nvPr>
            <p:ph type="title"/>
          </p:nvPr>
        </p:nvSpPr>
        <p:spPr/>
        <p:txBody>
          <a:bodyPr>
            <a:normAutofit/>
          </a:bodyPr>
          <a:lstStyle/>
          <a:p>
            <a:r>
              <a:rPr lang="nb-NO" dirty="0"/>
              <a:t>Klimaarbeidet fyller 30 år i år – hva har vi fått til så langt globalt?</a:t>
            </a:r>
          </a:p>
        </p:txBody>
      </p:sp>
      <p:pic>
        <p:nvPicPr>
          <p:cNvPr id="3" name="Bilde 2">
            <a:extLst>
              <a:ext uri="{FF2B5EF4-FFF2-40B4-BE49-F238E27FC236}">
                <a16:creationId xmlns:a16="http://schemas.microsoft.com/office/drawing/2014/main" id="{C8378CFD-7290-4FDD-99BF-DF1741E59735}"/>
              </a:ext>
            </a:extLst>
          </p:cNvPr>
          <p:cNvPicPr>
            <a:picLocks noChangeAspect="1"/>
          </p:cNvPicPr>
          <p:nvPr/>
        </p:nvPicPr>
        <p:blipFill>
          <a:blip r:embed="rId3"/>
          <a:stretch>
            <a:fillRect/>
          </a:stretch>
        </p:blipFill>
        <p:spPr>
          <a:xfrm>
            <a:off x="838200" y="2148131"/>
            <a:ext cx="5257800" cy="3687639"/>
          </a:xfrm>
          <a:prstGeom prst="rect">
            <a:avLst/>
          </a:prstGeom>
        </p:spPr>
      </p:pic>
      <p:sp>
        <p:nvSpPr>
          <p:cNvPr id="4" name="Rektangel 3">
            <a:extLst>
              <a:ext uri="{FF2B5EF4-FFF2-40B4-BE49-F238E27FC236}">
                <a16:creationId xmlns:a16="http://schemas.microsoft.com/office/drawing/2014/main" id="{CCA85D93-BF3C-4B09-A650-344FC0CAB918}"/>
              </a:ext>
            </a:extLst>
          </p:cNvPr>
          <p:cNvSpPr/>
          <p:nvPr/>
        </p:nvSpPr>
        <p:spPr>
          <a:xfrm>
            <a:off x="808580" y="5910530"/>
            <a:ext cx="4572000" cy="207749"/>
          </a:xfrm>
          <a:prstGeom prst="rect">
            <a:avLst/>
          </a:prstGeom>
        </p:spPr>
        <p:txBody>
          <a:bodyPr>
            <a:spAutoFit/>
          </a:bodyPr>
          <a:lstStyle/>
          <a:p>
            <a:r>
              <a:rPr lang="nb-NO" sz="750" dirty="0"/>
              <a:t>https://ourworldindata.org/</a:t>
            </a:r>
            <a:endParaRPr lang="nn-NO" sz="750" dirty="0"/>
          </a:p>
        </p:txBody>
      </p:sp>
      <p:sp>
        <p:nvSpPr>
          <p:cNvPr id="5" name="Rektangel 4">
            <a:extLst>
              <a:ext uri="{FF2B5EF4-FFF2-40B4-BE49-F238E27FC236}">
                <a16:creationId xmlns:a16="http://schemas.microsoft.com/office/drawing/2014/main" id="{EF5069FC-F9A0-42FB-8541-0FFCC3816848}"/>
              </a:ext>
            </a:extLst>
          </p:cNvPr>
          <p:cNvSpPr/>
          <p:nvPr/>
        </p:nvSpPr>
        <p:spPr>
          <a:xfrm>
            <a:off x="9962975" y="2544063"/>
            <a:ext cx="638175" cy="280987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50089617-AAB2-4D36-B68D-ADFA749CEC8D}"/>
              </a:ext>
            </a:extLst>
          </p:cNvPr>
          <p:cNvSpPr txBox="1"/>
          <p:nvPr/>
        </p:nvSpPr>
        <p:spPr>
          <a:xfrm>
            <a:off x="7017703" y="2581275"/>
            <a:ext cx="2583498" cy="923330"/>
          </a:xfrm>
          <a:prstGeom prst="rect">
            <a:avLst/>
          </a:prstGeom>
          <a:noFill/>
          <a:ln>
            <a:solidFill>
              <a:srgbClr val="FF0000"/>
            </a:solidFill>
          </a:ln>
        </p:spPr>
        <p:txBody>
          <a:bodyPr wrap="square" rtlCol="0">
            <a:spAutoFit/>
          </a:bodyPr>
          <a:lstStyle/>
          <a:p>
            <a:r>
              <a:rPr lang="nb-NO" b="1" dirty="0">
                <a:solidFill>
                  <a:srgbClr val="FF0000"/>
                </a:solidFill>
              </a:rPr>
              <a:t>1990-2018</a:t>
            </a:r>
          </a:p>
          <a:p>
            <a:pPr marL="285750" indent="-285750">
              <a:buFont typeface="Arial" panose="020B0604020202020204" pitchFamily="34" charset="0"/>
              <a:buChar char="•"/>
            </a:pPr>
            <a:r>
              <a:rPr lang="nb-NO" dirty="0">
                <a:solidFill>
                  <a:srgbClr val="FF0000"/>
                </a:solidFill>
              </a:rPr>
              <a:t>Utslipp av klimagasser: +55%</a:t>
            </a:r>
          </a:p>
        </p:txBody>
      </p:sp>
      <p:sp>
        <p:nvSpPr>
          <p:cNvPr id="8" name="TekstSylinder 7">
            <a:extLst>
              <a:ext uri="{FF2B5EF4-FFF2-40B4-BE49-F238E27FC236}">
                <a16:creationId xmlns:a16="http://schemas.microsoft.com/office/drawing/2014/main" id="{ED88E225-8BEB-4822-83B1-52C747B72D75}"/>
              </a:ext>
            </a:extLst>
          </p:cNvPr>
          <p:cNvSpPr txBox="1"/>
          <p:nvPr/>
        </p:nvSpPr>
        <p:spPr>
          <a:xfrm>
            <a:off x="1517911" y="2642830"/>
            <a:ext cx="2472903" cy="923330"/>
          </a:xfrm>
          <a:prstGeom prst="rect">
            <a:avLst/>
          </a:prstGeom>
          <a:solidFill>
            <a:schemeClr val="bg1"/>
          </a:solidFill>
          <a:ln>
            <a:solidFill>
              <a:schemeClr val="accent1"/>
            </a:solidFill>
          </a:ln>
        </p:spPr>
        <p:txBody>
          <a:bodyPr wrap="square" rtlCol="0">
            <a:spAutoFit/>
          </a:bodyPr>
          <a:lstStyle/>
          <a:p>
            <a:r>
              <a:rPr lang="en-GB" dirty="0">
                <a:solidFill>
                  <a:schemeClr val="accent1"/>
                </a:solidFill>
              </a:rPr>
              <a:t>1990-2019</a:t>
            </a:r>
          </a:p>
          <a:p>
            <a:pPr marL="285750" indent="-285750">
              <a:buFont typeface="Arial" panose="020B0604020202020204" pitchFamily="34" charset="0"/>
              <a:buChar char="•"/>
            </a:pPr>
            <a:r>
              <a:rPr lang="en-GB" dirty="0" err="1">
                <a:solidFill>
                  <a:schemeClr val="accent1"/>
                </a:solidFill>
              </a:rPr>
              <a:t>Andel</a:t>
            </a:r>
            <a:r>
              <a:rPr lang="en-GB" dirty="0">
                <a:solidFill>
                  <a:schemeClr val="accent1"/>
                </a:solidFill>
              </a:rPr>
              <a:t> </a:t>
            </a:r>
            <a:r>
              <a:rPr lang="en-GB" dirty="0" err="1">
                <a:solidFill>
                  <a:schemeClr val="accent1"/>
                </a:solidFill>
              </a:rPr>
              <a:t>fornybar</a:t>
            </a:r>
            <a:r>
              <a:rPr lang="en-GB" dirty="0">
                <a:solidFill>
                  <a:schemeClr val="accent1"/>
                </a:solidFill>
              </a:rPr>
              <a:t> </a:t>
            </a:r>
            <a:r>
              <a:rPr lang="en-GB" dirty="0" err="1">
                <a:solidFill>
                  <a:schemeClr val="accent1"/>
                </a:solidFill>
              </a:rPr>
              <a:t>energi</a:t>
            </a:r>
            <a:r>
              <a:rPr lang="en-GB" dirty="0">
                <a:solidFill>
                  <a:schemeClr val="accent1"/>
                </a:solidFill>
              </a:rPr>
              <a:t>: + 2%</a:t>
            </a:r>
          </a:p>
        </p:txBody>
      </p:sp>
    </p:spTree>
    <p:extLst>
      <p:ext uri="{BB962C8B-B14F-4D97-AF65-F5344CB8AC3E}">
        <p14:creationId xmlns:p14="http://schemas.microsoft.com/office/powerpoint/2010/main" val="101398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C51054-131C-47CD-A601-57F3BE0D30CF}"/>
              </a:ext>
            </a:extLst>
          </p:cNvPr>
          <p:cNvSpPr>
            <a:spLocks noGrp="1"/>
          </p:cNvSpPr>
          <p:nvPr>
            <p:ph type="title"/>
          </p:nvPr>
        </p:nvSpPr>
        <p:spPr/>
        <p:txBody>
          <a:bodyPr/>
          <a:lstStyle/>
          <a:p>
            <a:r>
              <a:rPr lang="nb-NO" dirty="0"/>
              <a:t>…og i Norge?</a:t>
            </a:r>
          </a:p>
        </p:txBody>
      </p:sp>
      <p:graphicFrame>
        <p:nvGraphicFramePr>
          <p:cNvPr id="3" name="Diagram 2">
            <a:extLst>
              <a:ext uri="{FF2B5EF4-FFF2-40B4-BE49-F238E27FC236}">
                <a16:creationId xmlns:a16="http://schemas.microsoft.com/office/drawing/2014/main" id="{EE1BCF73-7A4F-495B-AC63-5B7DE63296ED}"/>
              </a:ext>
            </a:extLst>
          </p:cNvPr>
          <p:cNvGraphicFramePr>
            <a:graphicFrameLocks/>
          </p:cNvGraphicFramePr>
          <p:nvPr>
            <p:extLst>
              <p:ext uri="{D42A27DB-BD31-4B8C-83A1-F6EECF244321}">
                <p14:modId xmlns:p14="http://schemas.microsoft.com/office/powerpoint/2010/main" val="2187199980"/>
              </p:ext>
            </p:extLst>
          </p:nvPr>
        </p:nvGraphicFramePr>
        <p:xfrm>
          <a:off x="838200" y="1880944"/>
          <a:ext cx="6664756" cy="4305705"/>
        </p:xfrm>
        <a:graphic>
          <a:graphicData uri="http://schemas.openxmlformats.org/drawingml/2006/chart">
            <c:chart xmlns:c="http://schemas.openxmlformats.org/drawingml/2006/chart" xmlns:r="http://schemas.openxmlformats.org/officeDocument/2006/relationships" r:id="rId2"/>
          </a:graphicData>
        </a:graphic>
      </p:graphicFrame>
      <p:sp>
        <p:nvSpPr>
          <p:cNvPr id="4" name="Rektangel 3">
            <a:extLst>
              <a:ext uri="{FF2B5EF4-FFF2-40B4-BE49-F238E27FC236}">
                <a16:creationId xmlns:a16="http://schemas.microsoft.com/office/drawing/2014/main" id="{A4B0E5ED-E182-486D-871D-6A5AFAC95C76}"/>
              </a:ext>
            </a:extLst>
          </p:cNvPr>
          <p:cNvSpPr/>
          <p:nvPr/>
        </p:nvSpPr>
        <p:spPr>
          <a:xfrm>
            <a:off x="3070757" y="5932733"/>
            <a:ext cx="2225289" cy="230832"/>
          </a:xfrm>
          <a:prstGeom prst="rect">
            <a:avLst/>
          </a:prstGeom>
        </p:spPr>
        <p:txBody>
          <a:bodyPr wrap="none">
            <a:spAutoFit/>
          </a:bodyPr>
          <a:lstStyle/>
          <a:p>
            <a:r>
              <a:rPr lang="nb-NO" sz="900" dirty="0">
                <a:hlinkClick r:id="rId3"/>
              </a:rPr>
              <a:t>https://worldmrio.com/footprints/carbon/</a:t>
            </a:r>
            <a:r>
              <a:rPr lang="nb-NO" sz="900" dirty="0"/>
              <a:t> </a:t>
            </a:r>
          </a:p>
        </p:txBody>
      </p:sp>
      <p:sp>
        <p:nvSpPr>
          <p:cNvPr id="7" name="Pil: venstre 6">
            <a:extLst>
              <a:ext uri="{FF2B5EF4-FFF2-40B4-BE49-F238E27FC236}">
                <a16:creationId xmlns:a16="http://schemas.microsoft.com/office/drawing/2014/main" id="{549465C9-B81E-4D20-A422-7281B15F673D}"/>
              </a:ext>
            </a:extLst>
          </p:cNvPr>
          <p:cNvSpPr/>
          <p:nvPr/>
        </p:nvSpPr>
        <p:spPr>
          <a:xfrm>
            <a:off x="7230565" y="2362901"/>
            <a:ext cx="2169763" cy="8511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venstre 7">
            <a:extLst>
              <a:ext uri="{FF2B5EF4-FFF2-40B4-BE49-F238E27FC236}">
                <a16:creationId xmlns:a16="http://schemas.microsoft.com/office/drawing/2014/main" id="{121FB8A6-F4C5-4FC6-885B-512D0164D062}"/>
              </a:ext>
            </a:extLst>
          </p:cNvPr>
          <p:cNvSpPr/>
          <p:nvPr/>
        </p:nvSpPr>
        <p:spPr>
          <a:xfrm>
            <a:off x="7282227" y="3673744"/>
            <a:ext cx="2169763" cy="8511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233945C4-0B7B-4092-B0BF-0C0F7930266D}"/>
              </a:ext>
            </a:extLst>
          </p:cNvPr>
          <p:cNvSpPr txBox="1"/>
          <p:nvPr/>
        </p:nvSpPr>
        <p:spPr>
          <a:xfrm>
            <a:off x="7631114" y="3910784"/>
            <a:ext cx="1885453" cy="369332"/>
          </a:xfrm>
          <a:prstGeom prst="rect">
            <a:avLst/>
          </a:prstGeom>
          <a:noFill/>
        </p:spPr>
        <p:txBody>
          <a:bodyPr wrap="none" rtlCol="0">
            <a:spAutoFit/>
          </a:bodyPr>
          <a:lstStyle/>
          <a:p>
            <a:r>
              <a:rPr lang="nb-NO" dirty="0">
                <a:solidFill>
                  <a:schemeClr val="bg1"/>
                </a:solidFill>
              </a:rPr>
              <a:t>+4,7 % siden 1990</a:t>
            </a:r>
          </a:p>
        </p:txBody>
      </p:sp>
      <p:sp>
        <p:nvSpPr>
          <p:cNvPr id="6" name="TekstSylinder 5">
            <a:extLst>
              <a:ext uri="{FF2B5EF4-FFF2-40B4-BE49-F238E27FC236}">
                <a16:creationId xmlns:a16="http://schemas.microsoft.com/office/drawing/2014/main" id="{D62701CF-4F56-47B7-9D7F-715CB9461E0A}"/>
              </a:ext>
            </a:extLst>
          </p:cNvPr>
          <p:cNvSpPr txBox="1"/>
          <p:nvPr/>
        </p:nvSpPr>
        <p:spPr>
          <a:xfrm>
            <a:off x="7450407" y="2577885"/>
            <a:ext cx="2002471" cy="369332"/>
          </a:xfrm>
          <a:prstGeom prst="rect">
            <a:avLst/>
          </a:prstGeom>
          <a:noFill/>
        </p:spPr>
        <p:txBody>
          <a:bodyPr wrap="none" rtlCol="0">
            <a:spAutoFit/>
          </a:bodyPr>
          <a:lstStyle/>
          <a:p>
            <a:r>
              <a:rPr lang="nb-NO" dirty="0">
                <a:solidFill>
                  <a:schemeClr val="bg1"/>
                </a:solidFill>
              </a:rPr>
              <a:t>+42,7 % siden 1990</a:t>
            </a:r>
          </a:p>
        </p:txBody>
      </p:sp>
    </p:spTree>
    <p:extLst>
      <p:ext uri="{BB962C8B-B14F-4D97-AF65-F5344CB8AC3E}">
        <p14:creationId xmlns:p14="http://schemas.microsoft.com/office/powerpoint/2010/main" val="35968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Bilde 40">
            <a:extLst>
              <a:ext uri="{FF2B5EF4-FFF2-40B4-BE49-F238E27FC236}">
                <a16:creationId xmlns:a16="http://schemas.microsoft.com/office/drawing/2014/main" id="{61A260C7-4458-405C-A3E2-EA9FC223BB0E}"/>
              </a:ext>
            </a:extLst>
          </p:cNvPr>
          <p:cNvPicPr>
            <a:picLocks noChangeAspect="1"/>
          </p:cNvPicPr>
          <p:nvPr/>
        </p:nvPicPr>
        <p:blipFill>
          <a:blip r:embed="rId2"/>
          <a:stretch>
            <a:fillRect/>
          </a:stretch>
        </p:blipFill>
        <p:spPr>
          <a:xfrm>
            <a:off x="838201" y="1796103"/>
            <a:ext cx="8572500" cy="4872370"/>
          </a:xfrm>
          <a:prstGeom prst="rect">
            <a:avLst/>
          </a:prstGeom>
        </p:spPr>
      </p:pic>
      <p:sp>
        <p:nvSpPr>
          <p:cNvPr id="4" name="Tittel 3">
            <a:extLst>
              <a:ext uri="{FF2B5EF4-FFF2-40B4-BE49-F238E27FC236}">
                <a16:creationId xmlns:a16="http://schemas.microsoft.com/office/drawing/2014/main" id="{198018AF-0282-4DE3-8509-F3CC4EE27EDA}"/>
              </a:ext>
            </a:extLst>
          </p:cNvPr>
          <p:cNvSpPr>
            <a:spLocks noGrp="1"/>
          </p:cNvSpPr>
          <p:nvPr>
            <p:ph type="title"/>
          </p:nvPr>
        </p:nvSpPr>
        <p:spPr>
          <a:xfrm>
            <a:off x="838199" y="365125"/>
            <a:ext cx="10734675" cy="1325563"/>
          </a:xfrm>
        </p:spPr>
        <p:txBody>
          <a:bodyPr>
            <a:normAutofit/>
          </a:bodyPr>
          <a:lstStyle/>
          <a:p>
            <a:r>
              <a:rPr lang="nb-NO" dirty="0"/>
              <a:t>To stiliserte måter å klare klimalovens mål om 80-95% reduksjon av 1990-nivået innen 2050</a:t>
            </a:r>
          </a:p>
        </p:txBody>
      </p:sp>
      <p:sp>
        <p:nvSpPr>
          <p:cNvPr id="5" name="TekstSylinder 4">
            <a:extLst>
              <a:ext uri="{FF2B5EF4-FFF2-40B4-BE49-F238E27FC236}">
                <a16:creationId xmlns:a16="http://schemas.microsoft.com/office/drawing/2014/main" id="{467E86F6-2560-4D32-BFE5-D8CB012A766D}"/>
              </a:ext>
            </a:extLst>
          </p:cNvPr>
          <p:cNvSpPr txBox="1"/>
          <p:nvPr/>
        </p:nvSpPr>
        <p:spPr>
          <a:xfrm>
            <a:off x="9680886" y="4069425"/>
            <a:ext cx="2358077" cy="830997"/>
          </a:xfrm>
          <a:prstGeom prst="rect">
            <a:avLst/>
          </a:prstGeom>
          <a:noFill/>
          <a:ln w="3175">
            <a:solidFill>
              <a:schemeClr val="tx1"/>
            </a:solidFill>
          </a:ln>
        </p:spPr>
        <p:txBody>
          <a:bodyPr wrap="square" rtlCol="0">
            <a:spAutoFit/>
          </a:bodyPr>
          <a:lstStyle/>
          <a:p>
            <a:r>
              <a:rPr lang="nb-NO" sz="1200" b="1" dirty="0"/>
              <a:t>Teknisk fiks-alternativet </a:t>
            </a:r>
          </a:p>
          <a:p>
            <a:r>
              <a:rPr lang="nb-NO" sz="1200" dirty="0"/>
              <a:t>Beholde trend i økonomisk vekst, men øke karboneffektiviteten fra trend (1,5) til faktor 19,1</a:t>
            </a:r>
          </a:p>
        </p:txBody>
      </p:sp>
      <p:sp>
        <p:nvSpPr>
          <p:cNvPr id="22" name="TekstSylinder 21">
            <a:extLst>
              <a:ext uri="{FF2B5EF4-FFF2-40B4-BE49-F238E27FC236}">
                <a16:creationId xmlns:a16="http://schemas.microsoft.com/office/drawing/2014/main" id="{4732E803-EA8C-473A-9372-E3D349723AF3}"/>
              </a:ext>
            </a:extLst>
          </p:cNvPr>
          <p:cNvSpPr txBox="1"/>
          <p:nvPr/>
        </p:nvSpPr>
        <p:spPr>
          <a:xfrm>
            <a:off x="7385256" y="4071675"/>
            <a:ext cx="1856966" cy="830997"/>
          </a:xfrm>
          <a:prstGeom prst="rect">
            <a:avLst/>
          </a:prstGeom>
          <a:solidFill>
            <a:schemeClr val="bg1"/>
          </a:solidFill>
          <a:ln w="3175">
            <a:solidFill>
              <a:schemeClr val="tx1"/>
            </a:solidFill>
            <a:prstDash val="sysDot"/>
          </a:ln>
        </p:spPr>
        <p:txBody>
          <a:bodyPr wrap="square" rtlCol="0">
            <a:spAutoFit/>
          </a:bodyPr>
          <a:lstStyle/>
          <a:p>
            <a:r>
              <a:rPr lang="nb-NO" sz="1200" b="1" dirty="0"/>
              <a:t>Nedvekst-alternativet </a:t>
            </a:r>
          </a:p>
          <a:p>
            <a:r>
              <a:rPr lang="nb-NO" sz="1200" dirty="0"/>
              <a:t>Nedvekst (til </a:t>
            </a:r>
            <a:r>
              <a:rPr lang="nb-NO" sz="1200" dirty="0" err="1"/>
              <a:t>ca</a:t>
            </a:r>
            <a:r>
              <a:rPr lang="nb-NO" sz="1200" dirty="0"/>
              <a:t> 1963-nivå)</a:t>
            </a:r>
          </a:p>
          <a:p>
            <a:r>
              <a:rPr lang="nb-NO" sz="1200" dirty="0"/>
              <a:t>Og svak økning i karbon-effektivitet (fra 1,5 til 2,9)</a:t>
            </a:r>
          </a:p>
        </p:txBody>
      </p:sp>
      <p:cxnSp>
        <p:nvCxnSpPr>
          <p:cNvPr id="17" name="Rett pilkobling 16">
            <a:extLst>
              <a:ext uri="{FF2B5EF4-FFF2-40B4-BE49-F238E27FC236}">
                <a16:creationId xmlns:a16="http://schemas.microsoft.com/office/drawing/2014/main" id="{24F1817B-1EDF-4EFC-B929-7AEDED4370EB}"/>
              </a:ext>
            </a:extLst>
          </p:cNvPr>
          <p:cNvCxnSpPr>
            <a:cxnSpLocks/>
          </p:cNvCxnSpPr>
          <p:nvPr/>
        </p:nvCxnSpPr>
        <p:spPr>
          <a:xfrm flipH="1" flipV="1">
            <a:off x="8766589" y="2953528"/>
            <a:ext cx="1407141" cy="111535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tt pilkobling 19">
            <a:extLst>
              <a:ext uri="{FF2B5EF4-FFF2-40B4-BE49-F238E27FC236}">
                <a16:creationId xmlns:a16="http://schemas.microsoft.com/office/drawing/2014/main" id="{40FF0AC7-4F2B-49C8-90F6-78259EA24109}"/>
              </a:ext>
            </a:extLst>
          </p:cNvPr>
          <p:cNvCxnSpPr>
            <a:cxnSpLocks/>
          </p:cNvCxnSpPr>
          <p:nvPr/>
        </p:nvCxnSpPr>
        <p:spPr>
          <a:xfrm flipH="1">
            <a:off x="9090222" y="4900964"/>
            <a:ext cx="1083508" cy="139580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tt pilkobling 26">
            <a:extLst>
              <a:ext uri="{FF2B5EF4-FFF2-40B4-BE49-F238E27FC236}">
                <a16:creationId xmlns:a16="http://schemas.microsoft.com/office/drawing/2014/main" id="{63A85D5C-8C75-41D3-AB37-D27D1359FBED}"/>
              </a:ext>
            </a:extLst>
          </p:cNvPr>
          <p:cNvCxnSpPr>
            <a:cxnSpLocks/>
          </p:cNvCxnSpPr>
          <p:nvPr/>
        </p:nvCxnSpPr>
        <p:spPr>
          <a:xfrm flipH="1">
            <a:off x="6674166" y="4407715"/>
            <a:ext cx="714750" cy="29749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tt pilkobling 31">
            <a:extLst>
              <a:ext uri="{FF2B5EF4-FFF2-40B4-BE49-F238E27FC236}">
                <a16:creationId xmlns:a16="http://schemas.microsoft.com/office/drawing/2014/main" id="{D7230F75-8F5A-4176-BFA3-C8FE4863AEA1}"/>
              </a:ext>
            </a:extLst>
          </p:cNvPr>
          <p:cNvCxnSpPr>
            <a:cxnSpLocks/>
          </p:cNvCxnSpPr>
          <p:nvPr/>
        </p:nvCxnSpPr>
        <p:spPr>
          <a:xfrm flipH="1">
            <a:off x="7317590" y="4900422"/>
            <a:ext cx="789675" cy="89112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kstSylinder 34">
            <a:extLst>
              <a:ext uri="{FF2B5EF4-FFF2-40B4-BE49-F238E27FC236}">
                <a16:creationId xmlns:a16="http://schemas.microsoft.com/office/drawing/2014/main" id="{D23C1898-2973-4CF4-AFC5-B8076B9ABC90}"/>
              </a:ext>
            </a:extLst>
          </p:cNvPr>
          <p:cNvSpPr txBox="1"/>
          <p:nvPr/>
        </p:nvSpPr>
        <p:spPr>
          <a:xfrm>
            <a:off x="5630824" y="5191873"/>
            <a:ext cx="1536318" cy="338554"/>
          </a:xfrm>
          <a:prstGeom prst="rect">
            <a:avLst/>
          </a:prstGeom>
          <a:solidFill>
            <a:schemeClr val="tx1"/>
          </a:solidFill>
          <a:ln>
            <a:solidFill>
              <a:schemeClr val="tx1"/>
            </a:solidFill>
            <a:prstDash val="solid"/>
          </a:ln>
        </p:spPr>
        <p:txBody>
          <a:bodyPr wrap="none" rtlCol="0">
            <a:spAutoFit/>
          </a:bodyPr>
          <a:lstStyle/>
          <a:p>
            <a:r>
              <a:rPr lang="nb-NO" sz="1600" dirty="0">
                <a:solidFill>
                  <a:schemeClr val="bg1"/>
                </a:solidFill>
              </a:rPr>
              <a:t>Klimalovens mål</a:t>
            </a:r>
          </a:p>
        </p:txBody>
      </p:sp>
      <p:sp>
        <p:nvSpPr>
          <p:cNvPr id="40" name="Rektangel 39">
            <a:extLst>
              <a:ext uri="{FF2B5EF4-FFF2-40B4-BE49-F238E27FC236}">
                <a16:creationId xmlns:a16="http://schemas.microsoft.com/office/drawing/2014/main" id="{78CE2625-A68D-47C2-B572-8B2B7D77E8A6}"/>
              </a:ext>
            </a:extLst>
          </p:cNvPr>
          <p:cNvSpPr/>
          <p:nvPr/>
        </p:nvSpPr>
        <p:spPr>
          <a:xfrm>
            <a:off x="1271374" y="4388479"/>
            <a:ext cx="2518638" cy="246221"/>
          </a:xfrm>
          <a:prstGeom prst="rect">
            <a:avLst/>
          </a:prstGeom>
        </p:spPr>
        <p:txBody>
          <a:bodyPr wrap="none">
            <a:spAutoFit/>
          </a:bodyPr>
          <a:lstStyle/>
          <a:p>
            <a:r>
              <a:rPr lang="nb-NO" sz="1000" dirty="0">
                <a:solidFill>
                  <a:srgbClr val="FF0000"/>
                </a:solidFill>
              </a:rPr>
              <a:t>Offentlig og privat forbruk i faste 2017-priser</a:t>
            </a:r>
          </a:p>
        </p:txBody>
      </p:sp>
      <p:sp>
        <p:nvSpPr>
          <p:cNvPr id="42" name="Rektangel 41">
            <a:extLst>
              <a:ext uri="{FF2B5EF4-FFF2-40B4-BE49-F238E27FC236}">
                <a16:creationId xmlns:a16="http://schemas.microsoft.com/office/drawing/2014/main" id="{20E10D6A-1903-4FE9-8323-02078372E8A2}"/>
              </a:ext>
            </a:extLst>
          </p:cNvPr>
          <p:cNvSpPr/>
          <p:nvPr/>
        </p:nvSpPr>
        <p:spPr>
          <a:xfrm>
            <a:off x="1293608" y="5668438"/>
            <a:ext cx="2659702" cy="246221"/>
          </a:xfrm>
          <a:prstGeom prst="rect">
            <a:avLst/>
          </a:prstGeom>
        </p:spPr>
        <p:txBody>
          <a:bodyPr wrap="none">
            <a:spAutoFit/>
          </a:bodyPr>
          <a:lstStyle/>
          <a:p>
            <a:r>
              <a:rPr lang="nb-NO" sz="1000" dirty="0">
                <a:solidFill>
                  <a:schemeClr val="accent1"/>
                </a:solidFill>
              </a:rPr>
              <a:t>Karbonintensitet målt i gram utslipp/kr forbruk </a:t>
            </a:r>
          </a:p>
        </p:txBody>
      </p:sp>
      <p:sp>
        <p:nvSpPr>
          <p:cNvPr id="43" name="Rektangel 42">
            <a:extLst>
              <a:ext uri="{FF2B5EF4-FFF2-40B4-BE49-F238E27FC236}">
                <a16:creationId xmlns:a16="http://schemas.microsoft.com/office/drawing/2014/main" id="{C8CAB0D9-FB8A-4103-BE1B-B0C84695F39D}"/>
              </a:ext>
            </a:extLst>
          </p:cNvPr>
          <p:cNvSpPr/>
          <p:nvPr/>
        </p:nvSpPr>
        <p:spPr>
          <a:xfrm>
            <a:off x="3137296" y="4749503"/>
            <a:ext cx="3815468" cy="246221"/>
          </a:xfrm>
          <a:prstGeom prst="rect">
            <a:avLst/>
          </a:prstGeom>
        </p:spPr>
        <p:txBody>
          <a:bodyPr wrap="none">
            <a:spAutoFit/>
          </a:bodyPr>
          <a:lstStyle/>
          <a:p>
            <a:r>
              <a:rPr lang="nb-NO" sz="1000" b="1" dirty="0"/>
              <a:t>Faktisk og videre nødvendig utvikling i norske utslipp av klimagasser</a:t>
            </a:r>
          </a:p>
        </p:txBody>
      </p:sp>
    </p:spTree>
    <p:extLst>
      <p:ext uri="{BB962C8B-B14F-4D97-AF65-F5344CB8AC3E}">
        <p14:creationId xmlns:p14="http://schemas.microsoft.com/office/powerpoint/2010/main" val="27680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C88172-9F9A-4D8C-8618-DED50A252887}"/>
              </a:ext>
            </a:extLst>
          </p:cNvPr>
          <p:cNvSpPr>
            <a:spLocks noGrp="1"/>
          </p:cNvSpPr>
          <p:nvPr>
            <p:ph type="title"/>
          </p:nvPr>
        </p:nvSpPr>
        <p:spPr/>
        <p:txBody>
          <a:bodyPr/>
          <a:lstStyle/>
          <a:p>
            <a:r>
              <a:rPr lang="nb-NO" dirty="0"/>
              <a:t>Iden fra 1990-tallet om Faktor 4 til Faktor 10</a:t>
            </a:r>
          </a:p>
        </p:txBody>
      </p:sp>
      <p:sp>
        <p:nvSpPr>
          <p:cNvPr id="4" name="TekstSylinder 3">
            <a:extLst>
              <a:ext uri="{FF2B5EF4-FFF2-40B4-BE49-F238E27FC236}">
                <a16:creationId xmlns:a16="http://schemas.microsoft.com/office/drawing/2014/main" id="{5360BB16-A321-483F-84CE-1B78E2630C2A}"/>
              </a:ext>
            </a:extLst>
          </p:cNvPr>
          <p:cNvSpPr txBox="1"/>
          <p:nvPr/>
        </p:nvSpPr>
        <p:spPr>
          <a:xfrm>
            <a:off x="838200" y="4920341"/>
            <a:ext cx="10515600" cy="1200329"/>
          </a:xfrm>
          <a:prstGeom prst="rect">
            <a:avLst/>
          </a:prstGeom>
          <a:solidFill>
            <a:schemeClr val="bg1">
              <a:lumMod val="85000"/>
            </a:schemeClr>
          </a:solidFill>
        </p:spPr>
        <p:txBody>
          <a:bodyPr wrap="square" rtlCol="0">
            <a:spAutoFit/>
          </a:bodyPr>
          <a:lstStyle/>
          <a:p>
            <a:r>
              <a:rPr lang="nb-NO" dirty="0"/>
              <a:t>På klimaområdet har vi altså klart </a:t>
            </a:r>
            <a:r>
              <a:rPr lang="nb-NO" b="1" dirty="0"/>
              <a:t>faktor 2</a:t>
            </a:r>
            <a:r>
              <a:rPr lang="nb-NO" dirty="0"/>
              <a:t> for den norske økonomien sett under ett de forrige 30 årene </a:t>
            </a:r>
          </a:p>
          <a:p>
            <a:endParaRPr lang="nb-NO" dirty="0"/>
          </a:p>
          <a:p>
            <a:r>
              <a:rPr lang="nb-NO" dirty="0"/>
              <a:t>Skal vi </a:t>
            </a:r>
            <a:r>
              <a:rPr lang="nb-NO" b="1" dirty="0"/>
              <a:t>beholde veksten </a:t>
            </a:r>
            <a:r>
              <a:rPr lang="nb-NO" dirty="0"/>
              <a:t>og klare utslippsmålene må vi </a:t>
            </a:r>
            <a:r>
              <a:rPr lang="nb-NO" b="1" dirty="0"/>
              <a:t>ti-doble</a:t>
            </a:r>
            <a:r>
              <a:rPr lang="nb-NO" dirty="0"/>
              <a:t> vår «teknologiske faktorforbedring» til </a:t>
            </a:r>
            <a:r>
              <a:rPr lang="nb-NO" b="1" dirty="0"/>
              <a:t>faktor 20</a:t>
            </a:r>
            <a:r>
              <a:rPr lang="nb-NO" dirty="0"/>
              <a:t> de neste sammenlignet med de forrige 30 årene </a:t>
            </a:r>
            <a:r>
              <a:rPr lang="nb-NO" b="1" dirty="0"/>
              <a:t>Hvor sannsynlig er det?</a:t>
            </a:r>
          </a:p>
        </p:txBody>
      </p:sp>
      <p:grpSp>
        <p:nvGrpSpPr>
          <p:cNvPr id="8" name="Gruppe 7">
            <a:extLst>
              <a:ext uri="{FF2B5EF4-FFF2-40B4-BE49-F238E27FC236}">
                <a16:creationId xmlns:a16="http://schemas.microsoft.com/office/drawing/2014/main" id="{7565DF11-589C-4E0A-8B15-FEB956456093}"/>
              </a:ext>
            </a:extLst>
          </p:cNvPr>
          <p:cNvGrpSpPr/>
          <p:nvPr/>
        </p:nvGrpSpPr>
        <p:grpSpPr>
          <a:xfrm>
            <a:off x="838200" y="2154584"/>
            <a:ext cx="10515600" cy="2548832"/>
            <a:chOff x="838200" y="2154584"/>
            <a:chExt cx="10515600" cy="2548832"/>
          </a:xfrm>
        </p:grpSpPr>
        <p:pic>
          <p:nvPicPr>
            <p:cNvPr id="3" name="Bilde 2">
              <a:extLst>
                <a:ext uri="{FF2B5EF4-FFF2-40B4-BE49-F238E27FC236}">
                  <a16:creationId xmlns:a16="http://schemas.microsoft.com/office/drawing/2014/main" id="{CF8D8CB3-A4F0-4CE0-A5CD-5141F4714DEF}"/>
                </a:ext>
              </a:extLst>
            </p:cNvPr>
            <p:cNvPicPr>
              <a:picLocks noChangeAspect="1"/>
            </p:cNvPicPr>
            <p:nvPr/>
          </p:nvPicPr>
          <p:blipFill>
            <a:blip r:embed="rId2"/>
            <a:stretch>
              <a:fillRect/>
            </a:stretch>
          </p:blipFill>
          <p:spPr>
            <a:xfrm>
              <a:off x="838200" y="2154584"/>
              <a:ext cx="10515600" cy="2548832"/>
            </a:xfrm>
            <a:prstGeom prst="rect">
              <a:avLst/>
            </a:prstGeom>
            <a:ln>
              <a:solidFill>
                <a:schemeClr val="tx1"/>
              </a:solidFill>
            </a:ln>
          </p:spPr>
        </p:pic>
        <p:sp>
          <p:nvSpPr>
            <p:cNvPr id="5" name="Rektangel 4">
              <a:extLst>
                <a:ext uri="{FF2B5EF4-FFF2-40B4-BE49-F238E27FC236}">
                  <a16:creationId xmlns:a16="http://schemas.microsoft.com/office/drawing/2014/main" id="{5C54B826-C064-4A5E-8A96-128FE4CC4B77}"/>
                </a:ext>
              </a:extLst>
            </p:cNvPr>
            <p:cNvSpPr/>
            <p:nvPr/>
          </p:nvSpPr>
          <p:spPr>
            <a:xfrm>
              <a:off x="1628775" y="2266950"/>
              <a:ext cx="438150"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BADCDC8F-CD3B-4549-8428-5400639014F8}"/>
                </a:ext>
              </a:extLst>
            </p:cNvPr>
            <p:cNvSpPr/>
            <p:nvPr/>
          </p:nvSpPr>
          <p:spPr>
            <a:xfrm>
              <a:off x="1724025" y="3695700"/>
              <a:ext cx="438150"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Rektangel 5">
            <a:extLst>
              <a:ext uri="{FF2B5EF4-FFF2-40B4-BE49-F238E27FC236}">
                <a16:creationId xmlns:a16="http://schemas.microsoft.com/office/drawing/2014/main" id="{58509CCA-FE8A-45A2-8BF5-490510C93503}"/>
              </a:ext>
            </a:extLst>
          </p:cNvPr>
          <p:cNvSpPr/>
          <p:nvPr/>
        </p:nvSpPr>
        <p:spPr>
          <a:xfrm>
            <a:off x="5932714" y="5475514"/>
            <a:ext cx="838200" cy="28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1F71E93-602D-47D0-AD55-2013E41C5C20}"/>
              </a:ext>
            </a:extLst>
          </p:cNvPr>
          <p:cNvSpPr/>
          <p:nvPr/>
        </p:nvSpPr>
        <p:spPr>
          <a:xfrm>
            <a:off x="10341428" y="5475515"/>
            <a:ext cx="925285" cy="283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91AE821D-639E-40CD-AEF9-4EDF4D76141D}"/>
              </a:ext>
            </a:extLst>
          </p:cNvPr>
          <p:cNvSpPr/>
          <p:nvPr/>
        </p:nvSpPr>
        <p:spPr>
          <a:xfrm>
            <a:off x="5446938" y="5798092"/>
            <a:ext cx="2287361" cy="28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3614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F0D090-5FAA-4832-ABAF-7D7B564F27B0}"/>
              </a:ext>
            </a:extLst>
          </p:cNvPr>
          <p:cNvSpPr>
            <a:spLocks noGrp="1"/>
          </p:cNvSpPr>
          <p:nvPr>
            <p:ph type="title"/>
          </p:nvPr>
        </p:nvSpPr>
        <p:spPr/>
        <p:txBody>
          <a:bodyPr>
            <a:noAutofit/>
          </a:bodyPr>
          <a:lstStyle/>
          <a:p>
            <a:r>
              <a:rPr lang="en-GB" sz="3800" dirty="0" err="1"/>
              <a:t>Hva</a:t>
            </a:r>
            <a:r>
              <a:rPr lang="en-GB" sz="3800" dirty="0"/>
              <a:t> om all den nye </a:t>
            </a:r>
            <a:r>
              <a:rPr lang="en-GB" sz="3800" dirty="0" err="1"/>
              <a:t>fornybare</a:t>
            </a:r>
            <a:r>
              <a:rPr lang="en-GB" sz="3800" dirty="0"/>
              <a:t> </a:t>
            </a:r>
            <a:r>
              <a:rPr lang="en-GB" sz="3800" dirty="0" err="1"/>
              <a:t>energien</a:t>
            </a:r>
            <a:r>
              <a:rPr lang="en-GB" sz="3800" dirty="0"/>
              <a:t> </a:t>
            </a:r>
            <a:r>
              <a:rPr lang="en-GB" sz="3800" dirty="0" err="1"/>
              <a:t>kommer</a:t>
            </a:r>
            <a:r>
              <a:rPr lang="en-GB" sz="3800" dirty="0"/>
              <a:t> </a:t>
            </a:r>
            <a:r>
              <a:rPr lang="en-GB" sz="3800" dirty="0" err="1"/>
              <a:t>i</a:t>
            </a:r>
            <a:r>
              <a:rPr lang="en-GB" sz="3800" dirty="0"/>
              <a:t> </a:t>
            </a:r>
            <a:r>
              <a:rPr lang="en-GB" sz="3800" dirty="0" err="1"/>
              <a:t>tillegg</a:t>
            </a:r>
            <a:r>
              <a:rPr lang="en-GB" sz="3800" dirty="0"/>
              <a:t> </a:t>
            </a:r>
            <a:r>
              <a:rPr lang="en-GB" sz="3800" dirty="0" err="1"/>
              <a:t>til</a:t>
            </a:r>
            <a:r>
              <a:rPr lang="en-GB" sz="3800" dirty="0"/>
              <a:t> – </a:t>
            </a:r>
            <a:r>
              <a:rPr lang="en-GB" sz="3800" dirty="0" err="1"/>
              <a:t>ikke</a:t>
            </a:r>
            <a:r>
              <a:rPr lang="en-GB" sz="3800" dirty="0"/>
              <a:t> </a:t>
            </a:r>
            <a:r>
              <a:rPr lang="en-GB" sz="3800" dirty="0" err="1"/>
              <a:t>istedenfor</a:t>
            </a:r>
            <a:r>
              <a:rPr lang="en-GB" sz="3800" dirty="0"/>
              <a:t> – den </a:t>
            </a:r>
            <a:r>
              <a:rPr lang="en-GB" sz="3800" dirty="0" err="1"/>
              <a:t>fossile</a:t>
            </a:r>
            <a:r>
              <a:rPr lang="en-GB" sz="3800" dirty="0"/>
              <a:t> </a:t>
            </a:r>
            <a:r>
              <a:rPr lang="en-GB" sz="3800" dirty="0" err="1"/>
              <a:t>energibruken</a:t>
            </a:r>
            <a:endParaRPr lang="en-GB" sz="3800" dirty="0"/>
          </a:p>
        </p:txBody>
      </p:sp>
      <p:pic>
        <p:nvPicPr>
          <p:cNvPr id="3" name="Bilde 2">
            <a:extLst>
              <a:ext uri="{FF2B5EF4-FFF2-40B4-BE49-F238E27FC236}">
                <a16:creationId xmlns:a16="http://schemas.microsoft.com/office/drawing/2014/main" id="{C4A176FA-B1D0-45CA-B37C-BA8EFF5C668A}"/>
              </a:ext>
            </a:extLst>
          </p:cNvPr>
          <p:cNvPicPr>
            <a:picLocks noChangeAspect="1"/>
          </p:cNvPicPr>
          <p:nvPr/>
        </p:nvPicPr>
        <p:blipFill>
          <a:blip r:embed="rId2"/>
          <a:stretch>
            <a:fillRect/>
          </a:stretch>
        </p:blipFill>
        <p:spPr>
          <a:xfrm>
            <a:off x="838200" y="1961310"/>
            <a:ext cx="4271833" cy="4261259"/>
          </a:xfrm>
          <a:prstGeom prst="rect">
            <a:avLst/>
          </a:prstGeom>
        </p:spPr>
      </p:pic>
      <p:pic>
        <p:nvPicPr>
          <p:cNvPr id="4" name="Bilde 3">
            <a:extLst>
              <a:ext uri="{FF2B5EF4-FFF2-40B4-BE49-F238E27FC236}">
                <a16:creationId xmlns:a16="http://schemas.microsoft.com/office/drawing/2014/main" id="{2BAE70DA-8F03-4DDE-97E9-DD0AABB2A726}"/>
              </a:ext>
            </a:extLst>
          </p:cNvPr>
          <p:cNvPicPr>
            <a:picLocks noChangeAspect="1"/>
          </p:cNvPicPr>
          <p:nvPr/>
        </p:nvPicPr>
        <p:blipFill>
          <a:blip r:embed="rId3"/>
          <a:stretch>
            <a:fillRect/>
          </a:stretch>
        </p:blipFill>
        <p:spPr>
          <a:xfrm>
            <a:off x="5656882" y="2072845"/>
            <a:ext cx="5547855" cy="4312456"/>
          </a:xfrm>
          <a:prstGeom prst="rect">
            <a:avLst/>
          </a:prstGeom>
        </p:spPr>
      </p:pic>
    </p:spTree>
    <p:extLst>
      <p:ext uri="{BB962C8B-B14F-4D97-AF65-F5344CB8AC3E}">
        <p14:creationId xmlns:p14="http://schemas.microsoft.com/office/powerpoint/2010/main" val="475037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EE8109-D33A-487F-A5B6-A348D2FEEC54}"/>
              </a:ext>
            </a:extLst>
          </p:cNvPr>
          <p:cNvSpPr>
            <a:spLocks noGrp="1"/>
          </p:cNvSpPr>
          <p:nvPr>
            <p:ph type="title"/>
          </p:nvPr>
        </p:nvSpPr>
        <p:spPr/>
        <p:txBody>
          <a:bodyPr/>
          <a:lstStyle/>
          <a:p>
            <a:r>
              <a:rPr lang="en-GB" dirty="0"/>
              <a:t>MEN – </a:t>
            </a:r>
            <a:r>
              <a:rPr lang="en-GB" dirty="0" err="1"/>
              <a:t>utfordringen</a:t>
            </a:r>
            <a:r>
              <a:rPr lang="en-GB" dirty="0"/>
              <a:t> er </a:t>
            </a:r>
            <a:r>
              <a:rPr lang="en-GB" dirty="0" err="1"/>
              <a:t>egentlig</a:t>
            </a:r>
            <a:r>
              <a:rPr lang="en-GB" dirty="0"/>
              <a:t> </a:t>
            </a:r>
            <a:r>
              <a:rPr lang="en-GB" dirty="0" err="1"/>
              <a:t>enda</a:t>
            </a:r>
            <a:r>
              <a:rPr lang="en-GB" dirty="0"/>
              <a:t> </a:t>
            </a:r>
            <a:r>
              <a:rPr lang="en-GB" dirty="0" err="1"/>
              <a:t>mer</a:t>
            </a:r>
            <a:r>
              <a:rPr lang="en-GB" dirty="0"/>
              <a:t> </a:t>
            </a:r>
            <a:r>
              <a:rPr lang="en-GB" dirty="0" err="1"/>
              <a:t>krevende</a:t>
            </a:r>
            <a:r>
              <a:rPr lang="en-GB" dirty="0"/>
              <a:t>!</a:t>
            </a:r>
          </a:p>
        </p:txBody>
      </p:sp>
      <p:pic>
        <p:nvPicPr>
          <p:cNvPr id="8" name="Bilde 7">
            <a:extLst>
              <a:ext uri="{FF2B5EF4-FFF2-40B4-BE49-F238E27FC236}">
                <a16:creationId xmlns:a16="http://schemas.microsoft.com/office/drawing/2014/main" id="{7B71C16C-6F39-4AA3-B727-B576FCACC60F}"/>
              </a:ext>
            </a:extLst>
          </p:cNvPr>
          <p:cNvPicPr>
            <a:picLocks noChangeAspect="1"/>
          </p:cNvPicPr>
          <p:nvPr/>
        </p:nvPicPr>
        <p:blipFill>
          <a:blip r:embed="rId2"/>
          <a:stretch>
            <a:fillRect/>
          </a:stretch>
        </p:blipFill>
        <p:spPr>
          <a:xfrm>
            <a:off x="946688" y="2536234"/>
            <a:ext cx="6786100" cy="3314749"/>
          </a:xfrm>
          <a:prstGeom prst="rect">
            <a:avLst/>
          </a:prstGeom>
          <a:ln>
            <a:solidFill>
              <a:schemeClr val="tx1"/>
            </a:solidFill>
          </a:ln>
          <a:effectLst>
            <a:outerShdw blurRad="50800" dist="38100" dir="2700000" algn="tl" rotWithShape="0">
              <a:prstClr val="black">
                <a:alpha val="40000"/>
              </a:prstClr>
            </a:outerShdw>
          </a:effectLst>
        </p:spPr>
      </p:pic>
      <p:sp>
        <p:nvSpPr>
          <p:cNvPr id="9" name="TekstSylinder 8">
            <a:extLst>
              <a:ext uri="{FF2B5EF4-FFF2-40B4-BE49-F238E27FC236}">
                <a16:creationId xmlns:a16="http://schemas.microsoft.com/office/drawing/2014/main" id="{919D277C-65F0-4FC7-9D3B-B2BB27111487}"/>
              </a:ext>
            </a:extLst>
          </p:cNvPr>
          <p:cNvSpPr txBox="1"/>
          <p:nvPr/>
        </p:nvSpPr>
        <p:spPr>
          <a:xfrm>
            <a:off x="838200" y="1889903"/>
            <a:ext cx="9353227" cy="646331"/>
          </a:xfrm>
          <a:prstGeom prst="rect">
            <a:avLst/>
          </a:prstGeom>
          <a:noFill/>
        </p:spPr>
        <p:txBody>
          <a:bodyPr wrap="square" rtlCol="0">
            <a:spAutoFit/>
          </a:bodyPr>
          <a:lstStyle/>
          <a:p>
            <a:r>
              <a:rPr lang="en-GB" dirty="0" err="1"/>
              <a:t>Ofte</a:t>
            </a:r>
            <a:r>
              <a:rPr lang="en-GB" dirty="0"/>
              <a:t> </a:t>
            </a:r>
            <a:r>
              <a:rPr lang="en-GB" dirty="0" err="1"/>
              <a:t>blir</a:t>
            </a:r>
            <a:r>
              <a:rPr lang="en-GB" dirty="0"/>
              <a:t> </a:t>
            </a:r>
            <a:r>
              <a:rPr lang="en-GB" dirty="0" err="1"/>
              <a:t>utslipps-utfordringen</a:t>
            </a:r>
            <a:r>
              <a:rPr lang="en-GB" dirty="0"/>
              <a:t> </a:t>
            </a:r>
            <a:r>
              <a:rPr lang="en-GB" dirty="0" err="1"/>
              <a:t>presentert</a:t>
            </a:r>
            <a:r>
              <a:rPr lang="en-GB" dirty="0"/>
              <a:t> med </a:t>
            </a:r>
            <a:r>
              <a:rPr lang="en-GB" dirty="0" err="1"/>
              <a:t>denne</a:t>
            </a:r>
            <a:r>
              <a:rPr lang="en-GB" dirty="0"/>
              <a:t> </a:t>
            </a:r>
            <a:r>
              <a:rPr lang="en-GB" dirty="0" err="1"/>
              <a:t>typen</a:t>
            </a:r>
            <a:r>
              <a:rPr lang="en-GB" dirty="0"/>
              <a:t> </a:t>
            </a:r>
            <a:r>
              <a:rPr lang="en-GB" dirty="0" err="1"/>
              <a:t>lineær</a:t>
            </a:r>
            <a:r>
              <a:rPr lang="en-GB" dirty="0"/>
              <a:t> </a:t>
            </a:r>
            <a:r>
              <a:rPr lang="en-GB" dirty="0" err="1"/>
              <a:t>logikk</a:t>
            </a:r>
            <a:r>
              <a:rPr lang="en-GB" dirty="0"/>
              <a:t> (</a:t>
            </a:r>
            <a:r>
              <a:rPr lang="en-GB" dirty="0" err="1"/>
              <a:t>eksempelet</a:t>
            </a:r>
            <a:r>
              <a:rPr lang="en-GB" dirty="0"/>
              <a:t> er </a:t>
            </a:r>
            <a:r>
              <a:rPr lang="en-GB" dirty="0" err="1"/>
              <a:t>hentet</a:t>
            </a:r>
            <a:r>
              <a:rPr lang="en-GB" dirty="0"/>
              <a:t> </a:t>
            </a:r>
            <a:r>
              <a:rPr lang="en-GB" dirty="0" err="1"/>
              <a:t>fra</a:t>
            </a:r>
            <a:r>
              <a:rPr lang="en-GB" dirty="0"/>
              <a:t> </a:t>
            </a:r>
            <a:r>
              <a:rPr lang="en-GB" dirty="0" err="1"/>
              <a:t>rapporten</a:t>
            </a:r>
            <a:r>
              <a:rPr lang="en-GB" dirty="0"/>
              <a:t> “</a:t>
            </a:r>
            <a:r>
              <a:rPr lang="en-GB" dirty="0" err="1"/>
              <a:t>Klimakur</a:t>
            </a:r>
            <a:r>
              <a:rPr lang="en-GB" dirty="0"/>
              <a:t> 2030” </a:t>
            </a:r>
            <a:r>
              <a:rPr lang="en-GB" dirty="0" err="1"/>
              <a:t>utgitt</a:t>
            </a:r>
            <a:r>
              <a:rPr lang="en-GB" dirty="0"/>
              <a:t> I </a:t>
            </a:r>
            <a:r>
              <a:rPr lang="en-GB" dirty="0" err="1"/>
              <a:t>januar</a:t>
            </a:r>
            <a:r>
              <a:rPr lang="en-GB" dirty="0"/>
              <a:t> 2020 </a:t>
            </a:r>
            <a:r>
              <a:rPr lang="en-GB" dirty="0" err="1"/>
              <a:t>av</a:t>
            </a:r>
            <a:r>
              <a:rPr lang="en-GB" dirty="0"/>
              <a:t> </a:t>
            </a:r>
            <a:r>
              <a:rPr lang="en-GB" dirty="0" err="1"/>
              <a:t>Miljødirektoratet</a:t>
            </a:r>
            <a:r>
              <a:rPr lang="en-GB" dirty="0"/>
              <a:t>)</a:t>
            </a:r>
          </a:p>
        </p:txBody>
      </p:sp>
      <p:sp>
        <p:nvSpPr>
          <p:cNvPr id="10" name="TekstSylinder 9">
            <a:extLst>
              <a:ext uri="{FF2B5EF4-FFF2-40B4-BE49-F238E27FC236}">
                <a16:creationId xmlns:a16="http://schemas.microsoft.com/office/drawing/2014/main" id="{12B9C6C8-425D-43D5-9483-4AC87B86F0AD}"/>
              </a:ext>
            </a:extLst>
          </p:cNvPr>
          <p:cNvSpPr txBox="1"/>
          <p:nvPr/>
        </p:nvSpPr>
        <p:spPr>
          <a:xfrm>
            <a:off x="1380748" y="4321767"/>
            <a:ext cx="6133282" cy="369332"/>
          </a:xfrm>
          <a:prstGeom prst="rect">
            <a:avLst/>
          </a:prstGeom>
          <a:solidFill>
            <a:schemeClr val="bg1"/>
          </a:solidFill>
          <a:ln>
            <a:solidFill>
              <a:schemeClr val="tx1"/>
            </a:solidFill>
          </a:ln>
        </p:spPr>
        <p:txBody>
          <a:bodyPr wrap="none" rtlCol="0">
            <a:spAutoFit/>
          </a:bodyPr>
          <a:lstStyle/>
          <a:p>
            <a:r>
              <a:rPr lang="en-GB" dirty="0">
                <a:solidFill>
                  <a:srgbClr val="FF0000"/>
                </a:solidFill>
              </a:rPr>
              <a:t>Dette er </a:t>
            </a:r>
            <a:r>
              <a:rPr lang="en-GB" dirty="0" err="1">
                <a:solidFill>
                  <a:srgbClr val="FF0000"/>
                </a:solidFill>
              </a:rPr>
              <a:t>imidlertid</a:t>
            </a:r>
            <a:r>
              <a:rPr lang="en-GB" dirty="0">
                <a:solidFill>
                  <a:srgbClr val="FF0000"/>
                </a:solidFill>
              </a:rPr>
              <a:t> </a:t>
            </a:r>
            <a:r>
              <a:rPr lang="en-GB" dirty="0" err="1">
                <a:solidFill>
                  <a:srgbClr val="FF0000"/>
                </a:solidFill>
              </a:rPr>
              <a:t>en</a:t>
            </a:r>
            <a:r>
              <a:rPr lang="en-GB" dirty="0">
                <a:solidFill>
                  <a:srgbClr val="FF0000"/>
                </a:solidFill>
              </a:rPr>
              <a:t> “</a:t>
            </a:r>
            <a:r>
              <a:rPr lang="en-GB" dirty="0" err="1">
                <a:solidFill>
                  <a:srgbClr val="FF0000"/>
                </a:solidFill>
              </a:rPr>
              <a:t>styringslogikk</a:t>
            </a:r>
            <a:r>
              <a:rPr lang="en-GB" dirty="0">
                <a:solidFill>
                  <a:srgbClr val="FF0000"/>
                </a:solidFill>
              </a:rPr>
              <a:t>” </a:t>
            </a:r>
            <a:r>
              <a:rPr lang="en-GB" dirty="0" err="1">
                <a:solidFill>
                  <a:srgbClr val="FF0000"/>
                </a:solidFill>
              </a:rPr>
              <a:t>uten</a:t>
            </a:r>
            <a:r>
              <a:rPr lang="en-GB" dirty="0">
                <a:solidFill>
                  <a:srgbClr val="FF0000"/>
                </a:solidFill>
              </a:rPr>
              <a:t> </a:t>
            </a:r>
            <a:r>
              <a:rPr lang="en-GB" dirty="0" err="1">
                <a:solidFill>
                  <a:srgbClr val="FF0000"/>
                </a:solidFill>
              </a:rPr>
              <a:t>vitenskapelige</a:t>
            </a:r>
            <a:r>
              <a:rPr lang="en-GB" dirty="0">
                <a:solidFill>
                  <a:srgbClr val="FF0000"/>
                </a:solidFill>
              </a:rPr>
              <a:t> hold!</a:t>
            </a:r>
          </a:p>
        </p:txBody>
      </p:sp>
      <p:sp>
        <p:nvSpPr>
          <p:cNvPr id="7" name="TekstSylinder 6">
            <a:extLst>
              <a:ext uri="{FF2B5EF4-FFF2-40B4-BE49-F238E27FC236}">
                <a16:creationId xmlns:a16="http://schemas.microsoft.com/office/drawing/2014/main" id="{71B78A92-4013-4F36-A7FE-BF51437E2D8D}"/>
              </a:ext>
            </a:extLst>
          </p:cNvPr>
          <p:cNvSpPr txBox="1"/>
          <p:nvPr/>
        </p:nvSpPr>
        <p:spPr>
          <a:xfrm>
            <a:off x="7948090" y="3034130"/>
            <a:ext cx="3766584" cy="2308324"/>
          </a:xfrm>
          <a:prstGeom prst="rect">
            <a:avLst/>
          </a:prstGeom>
          <a:solidFill>
            <a:schemeClr val="bg1">
              <a:lumMod val="75000"/>
            </a:schemeClr>
          </a:solidFill>
        </p:spPr>
        <p:txBody>
          <a:bodyPr wrap="square">
            <a:spAutoFit/>
          </a:bodyPr>
          <a:lstStyle/>
          <a:p>
            <a:pPr>
              <a:spcBef>
                <a:spcPts val="400"/>
              </a:spcBef>
              <a:spcAft>
                <a:spcPts val="400"/>
              </a:spcAft>
            </a:pPr>
            <a:r>
              <a:rPr lang="nb-NO" dirty="0">
                <a:latin typeface="Calibri" panose="020F0502020204030204" pitchFamily="34" charset="0"/>
                <a:ea typeface="Calibri" panose="020F0502020204030204" pitchFamily="34" charset="0"/>
                <a:cs typeface="Times New Roman" panose="02020603050405020304" pitchFamily="18" charset="0"/>
              </a:rPr>
              <a:t>Denne logikken</a:t>
            </a:r>
            <a:r>
              <a:rPr lang="nb-NO" sz="1800" dirty="0">
                <a:effectLst/>
                <a:latin typeface="Calibri" panose="020F0502020204030204" pitchFamily="34" charset="0"/>
                <a:ea typeface="Calibri" panose="020F0502020204030204" pitchFamily="34" charset="0"/>
                <a:cs typeface="Times New Roman" panose="02020603050405020304" pitchFamily="18" charset="0"/>
              </a:rPr>
              <a:t> er som om du har leid en bil for å kjøre fra Oslo til Trondheim, og får beskjed om at du må fylle bensin når du er i Dombås. Så tenker du «OK», men bestemmer deg underveis å ta omveien om Bergen og tenker at du likevel vil nå frem til Dombås på full tank. </a:t>
            </a:r>
          </a:p>
        </p:txBody>
      </p:sp>
    </p:spTree>
    <p:extLst>
      <p:ext uri="{BB962C8B-B14F-4D97-AF65-F5344CB8AC3E}">
        <p14:creationId xmlns:p14="http://schemas.microsoft.com/office/powerpoint/2010/main" val="5557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7"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9" id="{1284C7C2-D980-4131-9817-92C19F9E19FF}" vid="{110FCD20-E40A-4100-AB07-EE00E3600F5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PowerPoint_mal_Vestlandsforsking_ny</Template>
  <TotalTime>6655</TotalTime>
  <Words>1487</Words>
  <Application>Microsoft Office PowerPoint</Application>
  <PresentationFormat>Widescreen</PresentationFormat>
  <Paragraphs>128</Paragraphs>
  <Slides>22</Slides>
  <Notes>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22</vt:i4>
      </vt:variant>
    </vt:vector>
  </HeadingPairs>
  <TitlesOfParts>
    <vt:vector size="29" baseType="lpstr">
      <vt:lpstr>Arial</vt:lpstr>
      <vt:lpstr>Calibri</vt:lpstr>
      <vt:lpstr>Calibri Light</vt:lpstr>
      <vt:lpstr>inherit</vt:lpstr>
      <vt:lpstr>LFT Etica</vt:lpstr>
      <vt:lpstr>Ubuntu</vt:lpstr>
      <vt:lpstr>Office-tema</vt:lpstr>
      <vt:lpstr>PowerPoint-presentasjon</vt:lpstr>
      <vt:lpstr>PowerPoint-presentasjon</vt:lpstr>
      <vt:lpstr>“Motvekst” og klimaproblemet</vt:lpstr>
      <vt:lpstr>Klimaarbeidet fyller 30 år i år – hva har vi fått til så langt globalt?</vt:lpstr>
      <vt:lpstr>…og i Norge?</vt:lpstr>
      <vt:lpstr>To stiliserte måter å klare klimalovens mål om 80-95% reduksjon av 1990-nivået innen 2050</vt:lpstr>
      <vt:lpstr>Iden fra 1990-tallet om Faktor 4 til Faktor 10</vt:lpstr>
      <vt:lpstr>Hva om all den nye fornybare energien kommer i tillegg til – ikke istedenfor – den fossile energibruken</vt:lpstr>
      <vt:lpstr>MEN – utfordringen er egentlig enda mer krevende!</vt:lpstr>
      <vt:lpstr>Det er slik vi må tenke!</vt:lpstr>
      <vt:lpstr>Forsinkelsesproblemet</vt:lpstr>
      <vt:lpstr>Så mer slik burde figuren min se ut!</vt:lpstr>
      <vt:lpstr>Denne typen resonnement er grunnlaget for anbefalingen «forbruksreduksjoner først»!</vt:lpstr>
      <vt:lpstr>Denne ideen hadde vi for 15 år siden…</vt:lpstr>
      <vt:lpstr>…og er fortsatt lite populært 15 år senere</vt:lpstr>
      <vt:lpstr>Samtidig, (noen av) de som er «for unge» og «for gamle» til å bestemme støtter «forbruk først»!</vt:lpstr>
      <vt:lpstr>Hva kan ulike “økonomiske begreper” tilby oss av problemforståelse og løsninger?</vt:lpstr>
      <vt:lpstr>Hvordan endre forbruket?</vt:lpstr>
      <vt:lpstr>Hvorfor nødvendig å satse på “reduksjon”</vt:lpstr>
      <vt:lpstr>Plastproblemet – også et argument for nedvekst og forbruksfokus?</vt:lpstr>
      <vt:lpstr>Og “redusert forbruk” virker selvsagt!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Carlo Aall</dc:creator>
  <cp:lastModifiedBy>Monica Brugrand</cp:lastModifiedBy>
  <cp:revision>216</cp:revision>
  <dcterms:created xsi:type="dcterms:W3CDTF">2019-12-03T13:47:17Z</dcterms:created>
  <dcterms:modified xsi:type="dcterms:W3CDTF">2020-10-29T10:12:32Z</dcterms:modified>
</cp:coreProperties>
</file>