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66" r:id="rId4"/>
    <p:sldId id="846" r:id="rId5"/>
    <p:sldId id="282" r:id="rId6"/>
    <p:sldId id="853" r:id="rId7"/>
    <p:sldId id="854" r:id="rId8"/>
    <p:sldId id="855" r:id="rId9"/>
    <p:sldId id="856" r:id="rId10"/>
    <p:sldId id="857" r:id="rId11"/>
    <p:sldId id="858" r:id="rId12"/>
    <p:sldId id="852" r:id="rId13"/>
    <p:sldId id="851" r:id="rId14"/>
    <p:sldId id="850" r:id="rId15"/>
    <p:sldId id="849" r:id="rId16"/>
    <p:sldId id="859" r:id="rId17"/>
    <p:sldId id="260" r:id="rId1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D68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57" autoAdjust="0"/>
    <p:restoredTop sz="86410"/>
  </p:normalViewPr>
  <p:slideViewPr>
    <p:cSldViewPr snapToGrid="0">
      <p:cViewPr varScale="1">
        <p:scale>
          <a:sx n="112" d="100"/>
          <a:sy n="112" d="100"/>
        </p:scale>
        <p:origin x="336" y="108"/>
      </p:cViewPr>
      <p:guideLst/>
    </p:cSldViewPr>
  </p:slideViewPr>
  <p:outlineViewPr>
    <p:cViewPr>
      <p:scale>
        <a:sx n="33" d="100"/>
        <a:sy n="33" d="100"/>
      </p:scale>
      <p:origin x="0" y="-1217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'Ark1'!$C$38:$G$38</c:f>
              <c:numCache>
                <c:formatCode>General</c:formatCode>
                <c:ptCount val="4"/>
              </c:numCache>
              <c:extLst/>
            </c:numRef>
          </c:cat>
          <c:val>
            <c:numRef>
              <c:f>'Ark1'!$C$39:$G$39</c:f>
              <c:numCache>
                <c:formatCode>General</c:formatCode>
                <c:ptCount val="4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E4BE-44DC-87EE-0920624C20C4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'Ark1'!$C$38:$G$38</c:f>
              <c:numCache>
                <c:formatCode>General</c:formatCode>
                <c:ptCount val="4"/>
              </c:numCache>
              <c:extLst/>
            </c:numRef>
          </c:cat>
          <c:val>
            <c:numRef>
              <c:f>'Ark1'!$C$40:$G$40</c:f>
              <c:numCache>
                <c:formatCode>General</c:formatCode>
                <c:ptCount val="4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E4BE-44DC-87EE-0920624C20C4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'Ark1'!$C$38:$G$38</c:f>
              <c:numCache>
                <c:formatCode>General</c:formatCode>
                <c:ptCount val="4"/>
              </c:numCache>
              <c:extLst/>
            </c:numRef>
          </c:cat>
          <c:val>
            <c:numRef>
              <c:f>'Ark1'!$C$41:$G$41</c:f>
              <c:numCache>
                <c:formatCode>General</c:formatCode>
                <c:ptCount val="4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E4BE-44DC-87EE-0920624C20C4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'Ark1'!$C$38:$G$38</c:f>
              <c:numCache>
                <c:formatCode>General</c:formatCode>
                <c:ptCount val="4"/>
              </c:numCache>
              <c:extLst/>
            </c:numRef>
          </c:cat>
          <c:val>
            <c:numRef>
              <c:f>'Ark1'!$C$42:$G$42</c:f>
              <c:numCache>
                <c:formatCode>General</c:formatCode>
                <c:ptCount val="4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E4BE-44DC-87EE-0920624C20C4}"/>
            </c:ext>
          </c:extLst>
        </c:ser>
        <c:ser>
          <c:idx val="4"/>
          <c:order val="4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'Ark1'!$C$38:$G$38</c:f>
              <c:numCache>
                <c:formatCode>General</c:formatCode>
                <c:ptCount val="4"/>
              </c:numCache>
              <c:extLst/>
            </c:numRef>
          </c:cat>
          <c:val>
            <c:numRef>
              <c:f>'Ark1'!$C$43:$G$43</c:f>
              <c:numCache>
                <c:formatCode>General</c:formatCode>
                <c:ptCount val="4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E4BE-44DC-87EE-0920624C20C4}"/>
            </c:ext>
          </c:extLst>
        </c:ser>
        <c:ser>
          <c:idx val="5"/>
          <c:order val="5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'Ark1'!$C$38:$G$38</c:f>
              <c:numCache>
                <c:formatCode>General</c:formatCode>
                <c:ptCount val="4"/>
              </c:numCache>
              <c:extLst/>
            </c:numRef>
          </c:cat>
          <c:val>
            <c:numRef>
              <c:f>'Ark1'!$C$44:$G$44</c:f>
              <c:numCache>
                <c:formatCode>General</c:formatCode>
                <c:ptCount val="4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E4BE-44DC-87EE-0920624C20C4}"/>
            </c:ext>
          </c:extLst>
        </c:ser>
        <c:ser>
          <c:idx val="6"/>
          <c:order val="6"/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'Ark1'!$C$38:$G$38</c:f>
              <c:numCache>
                <c:formatCode>General</c:formatCode>
                <c:ptCount val="4"/>
              </c:numCache>
              <c:extLst/>
            </c:numRef>
          </c:cat>
          <c:val>
            <c:numRef>
              <c:f>'Ark1'!$C$45:$G$45</c:f>
              <c:numCache>
                <c:formatCode>General</c:formatCode>
                <c:ptCount val="4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E4BE-44DC-87EE-0920624C20C4}"/>
            </c:ext>
          </c:extLst>
        </c:ser>
        <c:ser>
          <c:idx val="7"/>
          <c:order val="7"/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'Ark1'!$C$38:$G$38</c:f>
              <c:numCache>
                <c:formatCode>General</c:formatCode>
                <c:ptCount val="4"/>
              </c:numCache>
              <c:extLst/>
            </c:numRef>
          </c:cat>
          <c:val>
            <c:numRef>
              <c:f>'Ark1'!$C$46:$G$46</c:f>
              <c:numCache>
                <c:formatCode>General</c:formatCode>
                <c:ptCount val="4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7-E4BE-44DC-87EE-0920624C20C4}"/>
            </c:ext>
          </c:extLst>
        </c:ser>
        <c:ser>
          <c:idx val="8"/>
          <c:order val="8"/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'Ark1'!$C$38:$G$38</c:f>
              <c:numCache>
                <c:formatCode>General</c:formatCode>
                <c:ptCount val="4"/>
              </c:numCache>
              <c:extLst/>
            </c:numRef>
          </c:cat>
          <c:val>
            <c:numRef>
              <c:f>'Ark1'!$C$47:$G$47</c:f>
              <c:numCache>
                <c:formatCode>General</c:formatCode>
                <c:ptCount val="4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E4BE-44DC-87EE-0920624C20C4}"/>
            </c:ext>
          </c:extLst>
        </c:ser>
        <c:ser>
          <c:idx val="9"/>
          <c:order val="9"/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'Ark1'!$C$38:$G$38</c:f>
              <c:numCache>
                <c:formatCode>General</c:formatCode>
                <c:ptCount val="4"/>
              </c:numCache>
              <c:extLst/>
            </c:numRef>
          </c:cat>
          <c:val>
            <c:numRef>
              <c:f>'Ark1'!$C$48:$G$48</c:f>
              <c:numCache>
                <c:formatCode>General</c:formatCode>
                <c:ptCount val="4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9-E4BE-44DC-87EE-0920624C20C4}"/>
            </c:ext>
          </c:extLst>
        </c:ser>
        <c:ser>
          <c:idx val="10"/>
          <c:order val="10"/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'Ark1'!$C$38:$G$38</c:f>
              <c:numCache>
                <c:formatCode>General</c:formatCode>
                <c:ptCount val="4"/>
              </c:numCache>
              <c:extLst/>
            </c:numRef>
          </c:cat>
          <c:val>
            <c:numRef>
              <c:f>'Ark1'!$C$49:$G$49</c:f>
              <c:numCache>
                <c:formatCode>General</c:formatCode>
                <c:ptCount val="4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A-E4BE-44DC-87EE-0920624C20C4}"/>
            </c:ext>
          </c:extLst>
        </c:ser>
        <c:ser>
          <c:idx val="11"/>
          <c:order val="11"/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'Ark1'!$C$38:$G$38</c:f>
              <c:numCache>
                <c:formatCode>General</c:formatCode>
                <c:ptCount val="4"/>
              </c:numCache>
              <c:extLst/>
            </c:numRef>
          </c:cat>
          <c:val>
            <c:numRef>
              <c:f>'Ark1'!$C$50:$G$50</c:f>
              <c:numCache>
                <c:formatCode>General</c:formatCode>
                <c:ptCount val="4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B-E4BE-44DC-87EE-0920624C20C4}"/>
            </c:ext>
          </c:extLst>
        </c:ser>
        <c:ser>
          <c:idx val="12"/>
          <c:order val="12"/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numRef>
              <c:f>'Ark1'!$C$38:$G$38</c:f>
              <c:numCache>
                <c:formatCode>General</c:formatCode>
                <c:ptCount val="4"/>
              </c:numCache>
              <c:extLst/>
            </c:numRef>
          </c:cat>
          <c:val>
            <c:numRef>
              <c:f>'Ark1'!$C$51:$G$51</c:f>
              <c:numCache>
                <c:formatCode>General</c:formatCode>
                <c:ptCount val="4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C-E4BE-44DC-87EE-0920624C20C4}"/>
            </c:ext>
          </c:extLst>
        </c:ser>
        <c:ser>
          <c:idx val="13"/>
          <c:order val="13"/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numRef>
              <c:f>'Ark1'!$C$38:$G$38</c:f>
              <c:numCache>
                <c:formatCode>General</c:formatCode>
                <c:ptCount val="4"/>
              </c:numCache>
              <c:extLst/>
            </c:numRef>
          </c:cat>
          <c:val>
            <c:numRef>
              <c:f>'Ark1'!$C$52:$G$52</c:f>
              <c:numCache>
                <c:formatCode>General</c:formatCode>
                <c:ptCount val="4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D-E4BE-44DC-87EE-0920624C20C4}"/>
            </c:ext>
          </c:extLst>
        </c:ser>
        <c:ser>
          <c:idx val="14"/>
          <c:order val="14"/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numRef>
              <c:f>'Ark1'!$C$38:$G$38</c:f>
              <c:numCache>
                <c:formatCode>General</c:formatCode>
                <c:ptCount val="4"/>
              </c:numCache>
              <c:extLst/>
            </c:numRef>
          </c:cat>
          <c:val>
            <c:numRef>
              <c:f>'Ark1'!$C$53:$G$53</c:f>
              <c:numCache>
                <c:formatCode>General</c:formatCode>
                <c:ptCount val="4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E-E4BE-44DC-87EE-0920624C20C4}"/>
            </c:ext>
          </c:extLst>
        </c:ser>
        <c:ser>
          <c:idx val="15"/>
          <c:order val="15"/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numRef>
              <c:f>'Ark1'!$C$38:$G$38</c:f>
              <c:numCache>
                <c:formatCode>General</c:formatCode>
                <c:ptCount val="4"/>
              </c:numCache>
              <c:extLst/>
            </c:numRef>
          </c:cat>
          <c:val>
            <c:numRef>
              <c:f>'Ark1'!$C$54:$G$54</c:f>
              <c:numCache>
                <c:formatCode>General</c:formatCode>
                <c:ptCount val="4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F-E4BE-44DC-87EE-0920624C20C4}"/>
            </c:ext>
          </c:extLst>
        </c:ser>
        <c:ser>
          <c:idx val="16"/>
          <c:order val="16"/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numRef>
              <c:f>'Ark1'!$C$38:$G$38</c:f>
              <c:numCache>
                <c:formatCode>General</c:formatCode>
                <c:ptCount val="4"/>
              </c:numCache>
              <c:extLst/>
            </c:numRef>
          </c:cat>
          <c:val>
            <c:numRef>
              <c:f>'Ark1'!$C$55:$G$55</c:f>
              <c:numCache>
                <c:formatCode>General</c:formatCode>
                <c:ptCount val="4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0-E4BE-44DC-87EE-0920624C20C4}"/>
            </c:ext>
          </c:extLst>
        </c:ser>
        <c:ser>
          <c:idx val="17"/>
          <c:order val="17"/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numRef>
              <c:f>'Ark1'!$C$38:$G$38</c:f>
              <c:numCache>
                <c:formatCode>General</c:formatCode>
                <c:ptCount val="4"/>
              </c:numCache>
              <c:extLst/>
            </c:numRef>
          </c:cat>
          <c:val>
            <c:numRef>
              <c:f>'Ark1'!$C$56:$G$56</c:f>
              <c:numCache>
                <c:formatCode>General</c:formatCode>
                <c:ptCount val="4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1-E4BE-44DC-87EE-0920624C20C4}"/>
            </c:ext>
          </c:extLst>
        </c:ser>
        <c:ser>
          <c:idx val="18"/>
          <c:order val="18"/>
          <c:spPr>
            <a:solidFill>
              <a:schemeClr val="accent1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numRef>
              <c:f>'Ark1'!$C$38:$G$38</c:f>
              <c:numCache>
                <c:formatCode>General</c:formatCode>
                <c:ptCount val="4"/>
              </c:numCache>
              <c:extLst/>
            </c:numRef>
          </c:cat>
          <c:val>
            <c:numRef>
              <c:f>'Ark1'!$C$57:$G$57</c:f>
              <c:numCache>
                <c:formatCode>General</c:formatCode>
                <c:ptCount val="4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2-E4BE-44DC-87EE-0920624C20C4}"/>
            </c:ext>
          </c:extLst>
        </c:ser>
        <c:ser>
          <c:idx val="19"/>
          <c:order val="19"/>
          <c:spPr>
            <a:solidFill>
              <a:schemeClr val="accent2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numRef>
              <c:f>'Ark1'!$C$38:$G$38</c:f>
              <c:numCache>
                <c:formatCode>General</c:formatCode>
                <c:ptCount val="4"/>
              </c:numCache>
              <c:extLst/>
            </c:numRef>
          </c:cat>
          <c:val>
            <c:numRef>
              <c:f>'Ark1'!$C$58:$G$58</c:f>
              <c:numCache>
                <c:formatCode>General</c:formatCode>
                <c:ptCount val="4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3-E4BE-44DC-87EE-0920624C20C4}"/>
            </c:ext>
          </c:extLst>
        </c:ser>
        <c:ser>
          <c:idx val="20"/>
          <c:order val="20"/>
          <c:spPr>
            <a:solidFill>
              <a:schemeClr val="accent3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numRef>
              <c:f>'Ark1'!$C$38:$G$38</c:f>
              <c:numCache>
                <c:formatCode>General</c:formatCode>
                <c:ptCount val="4"/>
              </c:numCache>
              <c:extLst/>
            </c:numRef>
          </c:cat>
          <c:val>
            <c:numRef>
              <c:f>'Ark1'!$C$59:$G$59</c:f>
              <c:numCache>
                <c:formatCode>General</c:formatCode>
                <c:ptCount val="4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4-E4BE-44DC-87EE-0920624C20C4}"/>
            </c:ext>
          </c:extLst>
        </c:ser>
        <c:ser>
          <c:idx val="21"/>
          <c:order val="21"/>
          <c:spPr>
            <a:solidFill>
              <a:schemeClr val="accent4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numRef>
              <c:f>'Ark1'!$C$38:$G$38</c:f>
              <c:numCache>
                <c:formatCode>General</c:formatCode>
                <c:ptCount val="4"/>
              </c:numCache>
              <c:extLst/>
            </c:numRef>
          </c:cat>
          <c:val>
            <c:numRef>
              <c:f>'Ark1'!$C$60:$G$60</c:f>
              <c:numCache>
                <c:formatCode>General</c:formatCode>
                <c:ptCount val="4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5-E4BE-44DC-87EE-0920624C20C4}"/>
            </c:ext>
          </c:extLst>
        </c:ser>
        <c:ser>
          <c:idx val="22"/>
          <c:order val="22"/>
          <c:spPr>
            <a:solidFill>
              <a:schemeClr val="accent5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numRef>
              <c:f>'Ark1'!$C$38:$G$38</c:f>
              <c:numCache>
                <c:formatCode>General</c:formatCode>
                <c:ptCount val="4"/>
              </c:numCache>
              <c:extLst/>
            </c:numRef>
          </c:cat>
          <c:val>
            <c:numRef>
              <c:f>'Ark1'!$C$61:$G$61</c:f>
              <c:numCache>
                <c:formatCode>General</c:formatCode>
                <c:ptCount val="4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6-E4BE-44DC-87EE-0920624C20C4}"/>
            </c:ext>
          </c:extLst>
        </c:ser>
        <c:ser>
          <c:idx val="23"/>
          <c:order val="23"/>
          <c:spPr>
            <a:solidFill>
              <a:schemeClr val="accent6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numRef>
              <c:f>'Ark1'!$C$38:$G$38</c:f>
              <c:numCache>
                <c:formatCode>General</c:formatCode>
                <c:ptCount val="4"/>
              </c:numCache>
              <c:extLst/>
            </c:numRef>
          </c:cat>
          <c:val>
            <c:numRef>
              <c:f>'Ark1'!$C$62:$G$62</c:f>
              <c:numCache>
                <c:formatCode>General</c:formatCode>
                <c:ptCount val="4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7-E4BE-44DC-87EE-0920624C20C4}"/>
            </c:ext>
          </c:extLst>
        </c:ser>
        <c:ser>
          <c:idx val="24"/>
          <c:order val="24"/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'Ark1'!$C$38:$G$38</c:f>
              <c:numCache>
                <c:formatCode>General</c:formatCode>
                <c:ptCount val="4"/>
              </c:numCache>
              <c:extLst/>
            </c:numRef>
          </c:cat>
          <c:val>
            <c:numRef>
              <c:f>'Ark1'!$C$63:$G$63</c:f>
              <c:numCache>
                <c:formatCode>General</c:formatCode>
                <c:ptCount val="4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8-E4BE-44DC-87EE-0920624C20C4}"/>
            </c:ext>
          </c:extLst>
        </c:ser>
        <c:ser>
          <c:idx val="25"/>
          <c:order val="25"/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'Ark1'!$C$38:$G$38</c:f>
              <c:numCache>
                <c:formatCode>General</c:formatCode>
                <c:ptCount val="4"/>
              </c:numCache>
              <c:extLst/>
            </c:numRef>
          </c:cat>
          <c:val>
            <c:numRef>
              <c:f>'Ark1'!$C$64:$G$64</c:f>
              <c:numCache>
                <c:formatCode>General</c:formatCode>
                <c:ptCount val="4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9-E4BE-44DC-87EE-0920624C20C4}"/>
            </c:ext>
          </c:extLst>
        </c:ser>
        <c:ser>
          <c:idx val="26"/>
          <c:order val="26"/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'Ark1'!$C$38:$G$38</c:f>
              <c:numCache>
                <c:formatCode>General</c:formatCode>
                <c:ptCount val="4"/>
              </c:numCache>
              <c:extLst/>
            </c:numRef>
          </c:cat>
          <c:val>
            <c:numRef>
              <c:f>'Ark1'!$C$65:$G$65</c:f>
              <c:numCache>
                <c:formatCode>General</c:formatCode>
                <c:ptCount val="4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A-E4BE-44DC-87EE-0920624C20C4}"/>
            </c:ext>
          </c:extLst>
        </c:ser>
        <c:ser>
          <c:idx val="27"/>
          <c:order val="27"/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'Ark1'!$C$38:$G$38</c:f>
              <c:numCache>
                <c:formatCode>General</c:formatCode>
                <c:ptCount val="4"/>
              </c:numCache>
              <c:extLst/>
            </c:numRef>
          </c:cat>
          <c:val>
            <c:numRef>
              <c:f>'Ark1'!$C$66:$G$66</c:f>
              <c:numCache>
                <c:formatCode>General</c:formatCode>
                <c:ptCount val="4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B-E4BE-44DC-87EE-0920624C20C4}"/>
            </c:ext>
          </c:extLst>
        </c:ser>
        <c:ser>
          <c:idx val="28"/>
          <c:order val="28"/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'Ark1'!$C$38:$G$38</c:f>
              <c:numCache>
                <c:formatCode>General</c:formatCode>
                <c:ptCount val="4"/>
              </c:numCache>
              <c:extLst/>
            </c:numRef>
          </c:cat>
          <c:val>
            <c:numRef>
              <c:f>'Ark1'!$C$67:$G$67</c:f>
              <c:numCache>
                <c:formatCode>General</c:formatCode>
                <c:ptCount val="4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C-E4BE-44DC-87EE-0920624C20C4}"/>
            </c:ext>
          </c:extLst>
        </c:ser>
        <c:ser>
          <c:idx val="29"/>
          <c:order val="29"/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'Ark1'!$C$38:$G$38</c:f>
              <c:numCache>
                <c:formatCode>General</c:formatCode>
                <c:ptCount val="4"/>
              </c:numCache>
              <c:extLst/>
            </c:numRef>
          </c:cat>
          <c:val>
            <c:numRef>
              <c:f>'Ark1'!$C$68:$G$68</c:f>
              <c:numCache>
                <c:formatCode>General</c:formatCode>
                <c:ptCount val="4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D-E4BE-44DC-87EE-0920624C20C4}"/>
            </c:ext>
          </c:extLst>
        </c:ser>
        <c:ser>
          <c:idx val="30"/>
          <c:order val="30"/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'Ark1'!$C$38:$G$38</c:f>
              <c:numCache>
                <c:formatCode>General</c:formatCode>
                <c:ptCount val="4"/>
              </c:numCache>
              <c:extLst/>
            </c:numRef>
          </c:cat>
          <c:val>
            <c:numRef>
              <c:f>'Ark1'!$C$69:$G$69</c:f>
              <c:numCache>
                <c:formatCode>General</c:formatCode>
                <c:ptCount val="4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E-E4BE-44DC-87EE-0920624C20C4}"/>
            </c:ext>
          </c:extLst>
        </c:ser>
        <c:ser>
          <c:idx val="31"/>
          <c:order val="31"/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'Ark1'!$C$38:$G$38</c:f>
              <c:numCache>
                <c:formatCode>General</c:formatCode>
                <c:ptCount val="4"/>
              </c:numCache>
              <c:extLst/>
            </c:numRef>
          </c:cat>
          <c:val>
            <c:numRef>
              <c:f>'Ark1'!$C$70:$G$70</c:f>
              <c:numCache>
                <c:formatCode>General</c:formatCode>
                <c:ptCount val="4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F-E4BE-44DC-87EE-0920624C20C4}"/>
            </c:ext>
          </c:extLst>
        </c:ser>
        <c:ser>
          <c:idx val="32"/>
          <c:order val="32"/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'Ark1'!$C$38:$G$38</c:f>
              <c:numCache>
                <c:formatCode>General</c:formatCode>
                <c:ptCount val="4"/>
              </c:numCache>
              <c:extLst/>
            </c:numRef>
          </c:cat>
          <c:val>
            <c:numRef>
              <c:f>'Ark1'!$C$71:$G$71</c:f>
              <c:numCache>
                <c:formatCode>General</c:formatCode>
                <c:ptCount val="4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20-E4BE-44DC-87EE-0920624C20C4}"/>
            </c:ext>
          </c:extLst>
        </c:ser>
        <c:ser>
          <c:idx val="33"/>
          <c:order val="33"/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'Ark1'!$C$38:$G$38</c:f>
              <c:numCache>
                <c:formatCode>General</c:formatCode>
                <c:ptCount val="4"/>
              </c:numCache>
              <c:extLst/>
            </c:numRef>
          </c:cat>
          <c:val>
            <c:numRef>
              <c:f>'Ark1'!$C$72:$G$72</c:f>
              <c:numCache>
                <c:formatCode>General</c:formatCode>
                <c:ptCount val="4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21-E4BE-44DC-87EE-0920624C20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81572728"/>
        <c:axId val="581573056"/>
      </c:barChart>
      <c:catAx>
        <c:axId val="581572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81573056"/>
        <c:crosses val="autoZero"/>
        <c:auto val="1"/>
        <c:lblAlgn val="ctr"/>
        <c:lblOffset val="100"/>
        <c:noMultiLvlLbl val="0"/>
      </c:catAx>
      <c:valAx>
        <c:axId val="581573056"/>
        <c:scaling>
          <c:orientation val="minMax"/>
          <c:max val="2020"/>
          <c:min val="1987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8157272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Et bilde som inneholder bord&#10;&#10;Automatisk generert beskrivelse">
            <a:extLst>
              <a:ext uri="{FF2B5EF4-FFF2-40B4-BE49-F238E27FC236}">
                <a16:creationId xmlns:a16="http://schemas.microsoft.com/office/drawing/2014/main" id="{6990BDE8-DA20-4C2E-B9B3-9A3A2D68AE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3608" y="2703628"/>
            <a:ext cx="6621897" cy="2508859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F4B8F185-7773-46D1-9FA4-3505DFA851CB}"/>
              </a:ext>
            </a:extLst>
          </p:cNvPr>
          <p:cNvSpPr txBox="1"/>
          <p:nvPr userDrawn="1"/>
        </p:nvSpPr>
        <p:spPr>
          <a:xfrm>
            <a:off x="5257485" y="3558512"/>
            <a:ext cx="1563077" cy="1254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dirty="0">
                <a:solidFill>
                  <a:srgbClr val="004D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Internasjonal</a:t>
            </a:r>
          </a:p>
          <a:p>
            <a:pPr algn="ctr"/>
            <a:r>
              <a:rPr lang="nb-NO" sz="1200" dirty="0">
                <a:solidFill>
                  <a:srgbClr val="004D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nasjonal og lokal</a:t>
            </a:r>
          </a:p>
          <a:p>
            <a:pPr algn="ctr"/>
            <a:r>
              <a:rPr lang="nb-NO" sz="3300" dirty="0">
                <a:solidFill>
                  <a:srgbClr val="004D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Sogndal</a:t>
            </a:r>
          </a:p>
          <a:p>
            <a:pPr algn="ctr"/>
            <a:r>
              <a:rPr lang="nb-NO" sz="1050" b="1" dirty="0">
                <a:solidFill>
                  <a:srgbClr val="004D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Campus Fosshaugane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181FB701-54A8-4D5F-A12D-6FF1010C9E53}"/>
              </a:ext>
            </a:extLst>
          </p:cNvPr>
          <p:cNvSpPr txBox="1"/>
          <p:nvPr userDrawn="1"/>
        </p:nvSpPr>
        <p:spPr>
          <a:xfrm>
            <a:off x="7439343" y="3573963"/>
            <a:ext cx="1570426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400" dirty="0">
                <a:solidFill>
                  <a:srgbClr val="004D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85%</a:t>
            </a:r>
          </a:p>
          <a:p>
            <a:pPr algn="ctr"/>
            <a:r>
              <a:rPr lang="nb-NO" sz="1300" b="1" dirty="0">
                <a:solidFill>
                  <a:srgbClr val="004D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oppdragsfinansiert</a:t>
            </a:r>
          </a:p>
          <a:p>
            <a:pPr algn="ctr"/>
            <a:r>
              <a:rPr lang="nb-NO" sz="1050" dirty="0">
                <a:solidFill>
                  <a:srgbClr val="004D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Organisert som ei stifting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470232BC-7445-49A5-9B04-5C878A3865CC}"/>
              </a:ext>
            </a:extLst>
          </p:cNvPr>
          <p:cNvSpPr txBox="1"/>
          <p:nvPr userDrawn="1"/>
        </p:nvSpPr>
        <p:spPr>
          <a:xfrm>
            <a:off x="9548297" y="3583082"/>
            <a:ext cx="1563077" cy="1146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400" dirty="0">
                <a:solidFill>
                  <a:srgbClr val="004D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30+ </a:t>
            </a:r>
            <a:r>
              <a:rPr lang="nb-NO" sz="1400" b="1" dirty="0" err="1">
                <a:solidFill>
                  <a:srgbClr val="004D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medarbeidarar</a:t>
            </a:r>
            <a:endParaRPr lang="nb-NO" sz="1400" b="1" dirty="0">
              <a:solidFill>
                <a:srgbClr val="004D6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nb-NO" sz="1050" dirty="0">
                <a:solidFill>
                  <a:srgbClr val="004D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Tilsette </a:t>
            </a:r>
            <a:r>
              <a:rPr lang="nb-NO" sz="1050" dirty="0" err="1">
                <a:solidFill>
                  <a:srgbClr val="004D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frå</a:t>
            </a:r>
            <a:r>
              <a:rPr lang="nb-NO" sz="1050" dirty="0">
                <a:solidFill>
                  <a:srgbClr val="004D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9 land</a:t>
            </a:r>
          </a:p>
        </p:txBody>
      </p:sp>
      <p:sp>
        <p:nvSpPr>
          <p:cNvPr id="12" name="Google Shape;152;p18">
            <a:extLst>
              <a:ext uri="{FF2B5EF4-FFF2-40B4-BE49-F238E27FC236}">
                <a16:creationId xmlns:a16="http://schemas.microsoft.com/office/drawing/2014/main" id="{A5503EA4-30C5-4DD2-87DA-DCB92E28D3A0}"/>
              </a:ext>
            </a:extLst>
          </p:cNvPr>
          <p:cNvSpPr txBox="1"/>
          <p:nvPr userDrawn="1"/>
        </p:nvSpPr>
        <p:spPr>
          <a:xfrm>
            <a:off x="854513" y="2486622"/>
            <a:ext cx="3301614" cy="101304"/>
          </a:xfrm>
          <a:prstGeom prst="rect">
            <a:avLst/>
          </a:prstGeom>
          <a:solidFill>
            <a:srgbClr val="21CDB1"/>
          </a:solidFill>
          <a:ln>
            <a:noFill/>
          </a:ln>
        </p:spPr>
        <p:txBody>
          <a:bodyPr spcFirstLastPara="1" wrap="square" lIns="180000" tIns="180000" rIns="180000" bIns="1800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0FF00"/>
              </a:buClr>
              <a:buSzPts val="1600"/>
              <a:buFont typeface="Arial"/>
              <a:buNone/>
            </a:pPr>
            <a:endParaRPr sz="1600" b="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53;p18">
            <a:extLst>
              <a:ext uri="{FF2B5EF4-FFF2-40B4-BE49-F238E27FC236}">
                <a16:creationId xmlns:a16="http://schemas.microsoft.com/office/drawing/2014/main" id="{8C884994-B4EC-41E0-9952-53DE9F722638}"/>
              </a:ext>
            </a:extLst>
          </p:cNvPr>
          <p:cNvSpPr txBox="1"/>
          <p:nvPr userDrawn="1"/>
        </p:nvSpPr>
        <p:spPr>
          <a:xfrm>
            <a:off x="4446043" y="2486622"/>
            <a:ext cx="3312002" cy="101304"/>
          </a:xfrm>
          <a:prstGeom prst="rect">
            <a:avLst/>
          </a:prstGeom>
          <a:solidFill>
            <a:srgbClr val="F98054"/>
          </a:solidFill>
          <a:ln>
            <a:noFill/>
          </a:ln>
        </p:spPr>
        <p:txBody>
          <a:bodyPr spcFirstLastPara="1" wrap="square" lIns="180000" tIns="180000" rIns="180000" bIns="1800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0FF00"/>
              </a:buClr>
              <a:buSzPts val="1600"/>
              <a:buFont typeface="Arial"/>
              <a:buNone/>
            </a:pPr>
            <a:endParaRPr sz="1600" b="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54;p18">
            <a:extLst>
              <a:ext uri="{FF2B5EF4-FFF2-40B4-BE49-F238E27FC236}">
                <a16:creationId xmlns:a16="http://schemas.microsoft.com/office/drawing/2014/main" id="{D99A3FAA-FF5F-43EE-9663-D7BD1216F5B9}"/>
              </a:ext>
            </a:extLst>
          </p:cNvPr>
          <p:cNvSpPr txBox="1"/>
          <p:nvPr userDrawn="1"/>
        </p:nvSpPr>
        <p:spPr>
          <a:xfrm>
            <a:off x="8037574" y="2486622"/>
            <a:ext cx="3295689" cy="101304"/>
          </a:xfrm>
          <a:prstGeom prst="rect">
            <a:avLst/>
          </a:prstGeom>
          <a:solidFill>
            <a:srgbClr val="FDB05A"/>
          </a:solidFill>
          <a:ln>
            <a:noFill/>
          </a:ln>
        </p:spPr>
        <p:txBody>
          <a:bodyPr spcFirstLastPara="1" wrap="square" lIns="180000" tIns="180000" rIns="180000" bIns="1800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0FF00"/>
              </a:buClr>
              <a:buSzPts val="1600"/>
              <a:buFont typeface="Arial"/>
              <a:buNone/>
            </a:pPr>
            <a:endParaRPr sz="1600" b="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8;p18">
            <a:extLst>
              <a:ext uri="{FF2B5EF4-FFF2-40B4-BE49-F238E27FC236}">
                <a16:creationId xmlns:a16="http://schemas.microsoft.com/office/drawing/2014/main" id="{0B5A7FB0-0063-4F46-AC47-1E6FB65EF37B}"/>
              </a:ext>
            </a:extLst>
          </p:cNvPr>
          <p:cNvSpPr txBox="1"/>
          <p:nvPr userDrawn="1"/>
        </p:nvSpPr>
        <p:spPr>
          <a:xfrm>
            <a:off x="828048" y="1999751"/>
            <a:ext cx="3342245" cy="371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0000" bIns="90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0FF00"/>
              </a:buClr>
              <a:buSzPts val="2000"/>
              <a:buFont typeface="Arial"/>
              <a:buNone/>
            </a:pPr>
            <a:r>
              <a:rPr lang="nn-NO" sz="2000" b="0" i="0" cap="none" dirty="0">
                <a:solidFill>
                  <a:srgbClr val="004D68"/>
                </a:solidFill>
                <a:latin typeface="Calibri"/>
                <a:ea typeface="Calibri"/>
                <a:cs typeface="Calibri"/>
                <a:sym typeface="Calibri"/>
              </a:rPr>
              <a:t>KLIMA OG MILJØ</a:t>
            </a:r>
            <a:endParaRPr dirty="0"/>
          </a:p>
        </p:txBody>
      </p:sp>
      <p:sp>
        <p:nvSpPr>
          <p:cNvPr id="16" name="Google Shape;159;p18">
            <a:extLst>
              <a:ext uri="{FF2B5EF4-FFF2-40B4-BE49-F238E27FC236}">
                <a16:creationId xmlns:a16="http://schemas.microsoft.com/office/drawing/2014/main" id="{80C208EB-841C-400D-8611-3641D93F157C}"/>
              </a:ext>
            </a:extLst>
          </p:cNvPr>
          <p:cNvSpPr txBox="1"/>
          <p:nvPr userDrawn="1"/>
        </p:nvSpPr>
        <p:spPr>
          <a:xfrm>
            <a:off x="4447948" y="1999751"/>
            <a:ext cx="3342194" cy="371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0000" bIns="90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0FF00"/>
              </a:buClr>
              <a:buSzPts val="2000"/>
              <a:buFont typeface="Arial"/>
              <a:buNone/>
            </a:pPr>
            <a:r>
              <a:rPr lang="nn-NO" sz="2000" b="0" i="0" cap="none">
                <a:solidFill>
                  <a:srgbClr val="004D68"/>
                </a:solidFill>
                <a:latin typeface="Calibri"/>
                <a:ea typeface="Calibri"/>
                <a:cs typeface="Calibri"/>
                <a:sym typeface="Calibri"/>
              </a:rPr>
              <a:t>REISELIV</a:t>
            </a:r>
            <a:endParaRPr/>
          </a:p>
        </p:txBody>
      </p:sp>
      <p:sp>
        <p:nvSpPr>
          <p:cNvPr id="17" name="Google Shape;160;p18">
            <a:extLst>
              <a:ext uri="{FF2B5EF4-FFF2-40B4-BE49-F238E27FC236}">
                <a16:creationId xmlns:a16="http://schemas.microsoft.com/office/drawing/2014/main" id="{8A927ED0-E5E0-4324-A345-5463B2FA38F7}"/>
              </a:ext>
            </a:extLst>
          </p:cNvPr>
          <p:cNvSpPr txBox="1"/>
          <p:nvPr userDrawn="1"/>
        </p:nvSpPr>
        <p:spPr>
          <a:xfrm>
            <a:off x="8067796" y="1999751"/>
            <a:ext cx="3265467" cy="371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0000" bIns="90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0FF00"/>
              </a:buClr>
              <a:buSzPts val="2000"/>
              <a:buFont typeface="Arial"/>
              <a:buNone/>
            </a:pPr>
            <a:r>
              <a:rPr lang="nn-NO" sz="2000" b="0" i="0" cap="none">
                <a:solidFill>
                  <a:srgbClr val="004D68"/>
                </a:solidFill>
                <a:latin typeface="Calibri"/>
                <a:ea typeface="Calibri"/>
                <a:cs typeface="Calibri"/>
                <a:sym typeface="Calibri"/>
              </a:rPr>
              <a:t>TEKNOLOGI OG SAMFUNN</a:t>
            </a:r>
            <a:endParaRPr/>
          </a:p>
        </p:txBody>
      </p:sp>
      <p:pic>
        <p:nvPicPr>
          <p:cNvPr id="18" name="Google Shape;104;p14">
            <a:extLst>
              <a:ext uri="{FF2B5EF4-FFF2-40B4-BE49-F238E27FC236}">
                <a16:creationId xmlns:a16="http://schemas.microsoft.com/office/drawing/2014/main" id="{CC02D5C5-60C3-4796-A4DF-0405BEEB9600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844062" y="929242"/>
            <a:ext cx="2489201" cy="2910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" name="Google Shape;244;p22">
            <a:extLst>
              <a:ext uri="{FF2B5EF4-FFF2-40B4-BE49-F238E27FC236}">
                <a16:creationId xmlns:a16="http://schemas.microsoft.com/office/drawing/2014/main" id="{4BD6E6AA-1313-4345-BD79-564F56AD3C9C}"/>
              </a:ext>
            </a:extLst>
          </p:cNvPr>
          <p:cNvCxnSpPr/>
          <p:nvPr userDrawn="1"/>
        </p:nvCxnSpPr>
        <p:spPr>
          <a:xfrm>
            <a:off x="801761" y="1393944"/>
            <a:ext cx="10531502" cy="0"/>
          </a:xfrm>
          <a:prstGeom prst="straightConnector1">
            <a:avLst/>
          </a:prstGeom>
          <a:noFill/>
          <a:ln w="12700" cap="flat" cmpd="sng">
            <a:solidFill>
              <a:srgbClr val="6FD5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" name="Google Shape;157;p18">
            <a:extLst>
              <a:ext uri="{FF2B5EF4-FFF2-40B4-BE49-F238E27FC236}">
                <a16:creationId xmlns:a16="http://schemas.microsoft.com/office/drawing/2014/main" id="{3E1170B2-A2D1-4D1E-9D1C-10B10DDC1562}"/>
              </a:ext>
            </a:extLst>
          </p:cNvPr>
          <p:cNvSpPr txBox="1"/>
          <p:nvPr userDrawn="1"/>
        </p:nvSpPr>
        <p:spPr>
          <a:xfrm>
            <a:off x="5034063" y="5328189"/>
            <a:ext cx="6299200" cy="1223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nn-NO" sz="1600" dirty="0" err="1">
                <a:solidFill>
                  <a:srgbClr val="004D68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Stordata</a:t>
            </a:r>
            <a:r>
              <a:rPr lang="nn-NO" sz="1600" dirty="0">
                <a:solidFill>
                  <a:srgbClr val="004D68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 </a:t>
            </a:r>
            <a:r>
              <a:rPr lang="pt-PT" sz="800" dirty="0">
                <a:solidFill>
                  <a:schemeClr val="accent5">
                    <a:lumMod val="40000"/>
                    <a:lumOff val="60000"/>
                  </a:schemeClr>
                </a:solidFill>
                <a:latin typeface="Wingdings" pitchFamily="2" charset="2"/>
                <a:ea typeface="Arial" panose="020B0604020202020204" pitchFamily="34" charset="0"/>
                <a:cs typeface="Aldhabi" pitchFamily="2" charset="-78"/>
              </a:rPr>
              <a:t>l</a:t>
            </a:r>
            <a:r>
              <a:rPr lang="nb-NO" sz="1600" dirty="0"/>
              <a:t>  </a:t>
            </a:r>
            <a:r>
              <a:rPr lang="nn-NO" sz="1600" dirty="0">
                <a:solidFill>
                  <a:srgbClr val="004D6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Digitalisering</a:t>
            </a:r>
            <a:r>
              <a:rPr lang="pt-PT" sz="800" dirty="0">
                <a:solidFill>
                  <a:srgbClr val="DBF6EF"/>
                </a:solidFill>
                <a:latin typeface="Wingdings" pitchFamily="2" charset="2"/>
                <a:ea typeface="Calibri"/>
                <a:cs typeface="Aldhabi" pitchFamily="2" charset="-78"/>
                <a:sym typeface="Calibri"/>
              </a:rPr>
              <a:t> </a:t>
            </a:r>
            <a:r>
              <a:rPr lang="pt-PT" sz="800" dirty="0">
                <a:solidFill>
                  <a:schemeClr val="accent5">
                    <a:lumMod val="40000"/>
                    <a:lumOff val="60000"/>
                  </a:schemeClr>
                </a:solidFill>
                <a:latin typeface="Wingdings" pitchFamily="2" charset="2"/>
                <a:ea typeface="Arial" panose="020B0604020202020204" pitchFamily="34" charset="0"/>
                <a:cs typeface="Aldhabi" pitchFamily="2" charset="-78"/>
              </a:rPr>
              <a:t>l </a:t>
            </a:r>
            <a:r>
              <a:rPr lang="nn-NO" sz="1600" dirty="0">
                <a:solidFill>
                  <a:srgbClr val="004D68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nn-NO" sz="1600" dirty="0">
                <a:solidFill>
                  <a:srgbClr val="004D6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Kultur, identitet og teknologi</a:t>
            </a:r>
            <a:endParaRPr lang="nn-NO" sz="1600" dirty="0">
              <a:solidFill>
                <a:srgbClr val="004D68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algn="ctr"/>
            <a:r>
              <a:rPr lang="nn-NO" sz="1600" dirty="0">
                <a:solidFill>
                  <a:srgbClr val="004D6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Regional </a:t>
            </a:r>
            <a:r>
              <a:rPr lang="nn-NO" sz="1600" dirty="0">
                <a:solidFill>
                  <a:srgbClr val="004D68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utvikling </a:t>
            </a:r>
            <a:r>
              <a:rPr lang="pt-PT" sz="800" dirty="0">
                <a:solidFill>
                  <a:schemeClr val="accent5">
                    <a:lumMod val="40000"/>
                    <a:lumOff val="60000"/>
                  </a:schemeClr>
                </a:solidFill>
                <a:latin typeface="Wingdings" pitchFamily="2" charset="2"/>
                <a:ea typeface="Arial" panose="020B0604020202020204" pitchFamily="34" charset="0"/>
                <a:cs typeface="Aldhabi" pitchFamily="2" charset="-78"/>
              </a:rPr>
              <a:t>l</a:t>
            </a:r>
            <a:r>
              <a:rPr lang="pt-PT" sz="800" dirty="0">
                <a:latin typeface="Wingdings" pitchFamily="2" charset="2"/>
                <a:ea typeface="Arial" panose="020B0604020202020204" pitchFamily="34" charset="0"/>
                <a:cs typeface="Aldhabi" pitchFamily="2" charset="-78"/>
              </a:rPr>
              <a:t> </a:t>
            </a:r>
            <a:r>
              <a:rPr lang="nn-NO" sz="1600" dirty="0">
                <a:solidFill>
                  <a:srgbClr val="004D68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  <a:sym typeface="Calibri"/>
              </a:rPr>
              <a:t>e-Helse</a:t>
            </a:r>
            <a:r>
              <a:rPr lang="nn-NO" sz="1600" dirty="0">
                <a:solidFill>
                  <a:srgbClr val="004D68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pt-PT" sz="800" dirty="0">
                <a:solidFill>
                  <a:schemeClr val="accent5">
                    <a:lumMod val="40000"/>
                    <a:lumOff val="60000"/>
                  </a:schemeClr>
                </a:solidFill>
                <a:latin typeface="Wingdings" pitchFamily="2" charset="2"/>
                <a:ea typeface="Arial" panose="020B0604020202020204" pitchFamily="34" charset="0"/>
                <a:cs typeface="Aldhabi" pitchFamily="2" charset="-78"/>
              </a:rPr>
              <a:t>l</a:t>
            </a:r>
            <a:r>
              <a:rPr lang="nn-NO" sz="1600" dirty="0">
                <a:solidFill>
                  <a:srgbClr val="004D68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nn-NO" sz="1600" dirty="0">
                <a:solidFill>
                  <a:srgbClr val="004D6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Berekraftig reiseliv </a:t>
            </a:r>
            <a:r>
              <a:rPr lang="pt-PT" sz="800" dirty="0">
                <a:solidFill>
                  <a:schemeClr val="accent5">
                    <a:lumMod val="40000"/>
                    <a:lumOff val="60000"/>
                  </a:schemeClr>
                </a:solidFill>
                <a:latin typeface="Wingdings" pitchFamily="2" charset="2"/>
                <a:ea typeface="Arial" panose="020B0604020202020204" pitchFamily="34" charset="0"/>
                <a:cs typeface="Aldhabi" pitchFamily="2" charset="-78"/>
              </a:rPr>
              <a:t>l</a:t>
            </a:r>
            <a:r>
              <a:rPr lang="nn-NO" sz="1600" dirty="0">
                <a:solidFill>
                  <a:srgbClr val="004D68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nn-NO" sz="1600" dirty="0">
                <a:solidFill>
                  <a:srgbClr val="004D6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Opplevingsturisme</a:t>
            </a:r>
            <a:r>
              <a:rPr lang="pt-PT" sz="800" dirty="0">
                <a:solidFill>
                  <a:schemeClr val="accent5">
                    <a:lumMod val="40000"/>
                    <a:lumOff val="60000"/>
                  </a:schemeClr>
                </a:solidFill>
                <a:latin typeface="Wingdings" pitchFamily="2" charset="2"/>
                <a:ea typeface="Arial" panose="020B0604020202020204" pitchFamily="34" charset="0"/>
                <a:cs typeface="Aldhabi" pitchFamily="2" charset="-78"/>
              </a:rPr>
              <a:t> </a:t>
            </a:r>
            <a:r>
              <a:rPr lang="nb-NO" sz="1600" dirty="0">
                <a:solidFill>
                  <a:srgbClr val="004D6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Klimatilpassing</a:t>
            </a:r>
            <a:r>
              <a:rPr lang="nb-NO" sz="1600" dirty="0">
                <a:solidFill>
                  <a:srgbClr val="004D68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 </a:t>
            </a:r>
            <a:r>
              <a:rPr lang="pt-PT" sz="800" dirty="0">
                <a:solidFill>
                  <a:schemeClr val="accent5">
                    <a:lumMod val="40000"/>
                    <a:lumOff val="60000"/>
                  </a:schemeClr>
                </a:solidFill>
                <a:latin typeface="Wingdings" pitchFamily="2" charset="2"/>
                <a:ea typeface="Arial" panose="020B0604020202020204" pitchFamily="34" charset="0"/>
                <a:cs typeface="Aldhabi" pitchFamily="2" charset="-78"/>
              </a:rPr>
              <a:t>l</a:t>
            </a:r>
            <a:r>
              <a:rPr lang="nb-NO" sz="1600" dirty="0">
                <a:solidFill>
                  <a:srgbClr val="004D68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 </a:t>
            </a:r>
            <a:r>
              <a:rPr lang="nn-NO" sz="1600" dirty="0">
                <a:solidFill>
                  <a:srgbClr val="004D6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Industriell økologi  </a:t>
            </a:r>
            <a:r>
              <a:rPr lang="pt-PT" sz="800" dirty="0">
                <a:solidFill>
                  <a:schemeClr val="accent5">
                    <a:lumMod val="40000"/>
                    <a:lumOff val="60000"/>
                  </a:schemeClr>
                </a:solidFill>
                <a:latin typeface="Wingdings" pitchFamily="2" charset="2"/>
                <a:ea typeface="Arial" panose="020B0604020202020204" pitchFamily="34" charset="0"/>
                <a:cs typeface="Aldhabi" pitchFamily="2" charset="-78"/>
              </a:rPr>
              <a:t>l</a:t>
            </a:r>
            <a:r>
              <a:rPr lang="nn-NO" sz="800" dirty="0">
                <a:solidFill>
                  <a:srgbClr val="004D68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nb-NO" sz="1600" dirty="0">
                <a:solidFill>
                  <a:srgbClr val="004D68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nb-NO" sz="1600" dirty="0">
                <a:solidFill>
                  <a:srgbClr val="004D6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Lokal klima- og miljøpolitikk</a:t>
            </a:r>
            <a:r>
              <a:rPr lang="nb-NO" sz="1600" dirty="0">
                <a:solidFill>
                  <a:srgbClr val="004D68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</a:p>
          <a:p>
            <a:pPr algn="ctr"/>
            <a:r>
              <a:rPr lang="nb-NO" sz="1600" dirty="0">
                <a:solidFill>
                  <a:srgbClr val="004D6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Natur- og miljøforvaltning</a:t>
            </a:r>
            <a:r>
              <a:rPr lang="nb-NO" sz="1000" dirty="0">
                <a:solidFill>
                  <a:srgbClr val="004D6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  </a:t>
            </a:r>
            <a:r>
              <a:rPr lang="pt-PT" sz="800" dirty="0">
                <a:solidFill>
                  <a:schemeClr val="accent5">
                    <a:lumMod val="40000"/>
                    <a:lumOff val="60000"/>
                  </a:schemeClr>
                </a:solidFill>
                <a:latin typeface="Wingdings" pitchFamily="2" charset="2"/>
                <a:ea typeface="Arial" panose="020B0604020202020204" pitchFamily="34" charset="0"/>
                <a:cs typeface="Aldhabi" pitchFamily="2" charset="-78"/>
              </a:rPr>
              <a:t>l</a:t>
            </a:r>
            <a:r>
              <a:rPr lang="pt-PT" sz="1000" dirty="0">
                <a:solidFill>
                  <a:schemeClr val="accent5">
                    <a:lumMod val="40000"/>
                    <a:lumOff val="60000"/>
                  </a:schemeClr>
                </a:solidFill>
                <a:latin typeface="Wingdings" pitchFamily="2" charset="2"/>
                <a:ea typeface="Arial" panose="020B0604020202020204" pitchFamily="34" charset="0"/>
                <a:cs typeface="Aldhabi" pitchFamily="2" charset="-78"/>
              </a:rPr>
              <a:t> </a:t>
            </a:r>
            <a:r>
              <a:rPr lang="nb-NO" sz="1600" dirty="0">
                <a:solidFill>
                  <a:srgbClr val="004D6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Energi og transport</a:t>
            </a:r>
            <a:endParaRPr lang="nb-NO" sz="1600" dirty="0">
              <a:solidFill>
                <a:srgbClr val="004D6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nn-NO" sz="1600" dirty="0">
              <a:solidFill>
                <a:srgbClr val="004D68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nn-NO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2C7E0BF8-6407-49C6-B845-772A2696559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4513" y="3247988"/>
            <a:ext cx="3837600" cy="239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365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06;p14">
            <a:extLst>
              <a:ext uri="{FF2B5EF4-FFF2-40B4-BE49-F238E27FC236}">
                <a16:creationId xmlns:a16="http://schemas.microsoft.com/office/drawing/2014/main" id="{B22FCB58-66AE-4620-A355-4E77913E2A03}"/>
              </a:ext>
            </a:extLst>
          </p:cNvPr>
          <p:cNvSpPr txBox="1"/>
          <p:nvPr userDrawn="1"/>
        </p:nvSpPr>
        <p:spPr>
          <a:xfrm>
            <a:off x="1510551" y="2156688"/>
            <a:ext cx="5127523" cy="2532212"/>
          </a:xfrm>
          <a:prstGeom prst="rect">
            <a:avLst/>
          </a:prstGeom>
          <a:solidFill>
            <a:srgbClr val="E89363"/>
          </a:solidFill>
          <a:ln>
            <a:noFill/>
          </a:ln>
        </p:spPr>
        <p:txBody>
          <a:bodyPr spcFirstLastPara="1" wrap="square" lIns="360000" tIns="360000" rIns="360000" bIns="360000" anchor="t" anchorCtr="0">
            <a:noAutofit/>
          </a:bodyPr>
          <a:lstStyle/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FFBE"/>
              </a:buClr>
              <a:buSzPts val="2000"/>
            </a:pPr>
            <a:endParaRPr lang="nn-NO" sz="2000" dirty="0"/>
          </a:p>
        </p:txBody>
      </p:sp>
      <p:pic>
        <p:nvPicPr>
          <p:cNvPr id="14" name="Google Shape;104;p14">
            <a:extLst>
              <a:ext uri="{FF2B5EF4-FFF2-40B4-BE49-F238E27FC236}">
                <a16:creationId xmlns:a16="http://schemas.microsoft.com/office/drawing/2014/main" id="{E1C02F80-CC66-4CEC-8EFE-70D51A964824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8877630" y="5569633"/>
            <a:ext cx="2489201" cy="291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D51A27DC-C852-443A-8533-8EDA401510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38074" y="2159670"/>
            <a:ext cx="4126004" cy="2532212"/>
          </a:xfrm>
          <a:prstGeom prst="rect">
            <a:avLst/>
          </a:prstGeom>
        </p:spPr>
      </p:pic>
      <p:sp>
        <p:nvSpPr>
          <p:cNvPr id="10" name="Tittel 9">
            <a:extLst>
              <a:ext uri="{FF2B5EF4-FFF2-40B4-BE49-F238E27FC236}">
                <a16:creationId xmlns:a16="http://schemas.microsoft.com/office/drawing/2014/main" id="{1E9398D4-EB04-8A4C-B993-08651C0BEC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5828" y="2377056"/>
            <a:ext cx="4738451" cy="63556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b-NO" dirty="0"/>
              <a:t>Tittel på foredraget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F8E99178-8A03-D346-848E-C1A536EAE7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5138" y="3232991"/>
            <a:ext cx="4738687" cy="1456484"/>
          </a:xfrm>
          <a:prstGeom prst="rect">
            <a:avLst/>
          </a:prstGeom>
        </p:spPr>
        <p:txBody>
          <a:bodyPr/>
          <a:lstStyle>
            <a:lvl1pPr marL="0" marR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FFBE"/>
              </a:buClr>
              <a:buSzPts val="2000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FFBE"/>
              </a:buClr>
              <a:buSzPts val="2000"/>
            </a:pPr>
            <a:r>
              <a:rPr lang="nn-NO" sz="2000" b="0" i="0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Eventuell ekstra info om prosjekt m.m.</a:t>
            </a:r>
            <a:endParaRPr lang="nn-NO" sz="2000" dirty="0"/>
          </a:p>
        </p:txBody>
      </p:sp>
    </p:spTree>
    <p:extLst>
      <p:ext uri="{BB962C8B-B14F-4D97-AF65-F5344CB8AC3E}">
        <p14:creationId xmlns:p14="http://schemas.microsoft.com/office/powerpoint/2010/main" val="3158233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innhold 9">
            <a:extLst>
              <a:ext uri="{FF2B5EF4-FFF2-40B4-BE49-F238E27FC236}">
                <a16:creationId xmlns:a16="http://schemas.microsoft.com/office/drawing/2014/main" id="{4506BF96-8C7A-4AF6-BB57-DC3EB79E85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49340"/>
            <a:ext cx="5181600" cy="45276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17" name="Google Shape;237;p22">
            <a:extLst>
              <a:ext uri="{FF2B5EF4-FFF2-40B4-BE49-F238E27FC236}">
                <a16:creationId xmlns:a16="http://schemas.microsoft.com/office/drawing/2014/main" id="{9B9BA1F1-48B9-4E93-82CE-55FA17D06F0D}"/>
              </a:ext>
            </a:extLst>
          </p:cNvPr>
          <p:cNvGrpSpPr/>
          <p:nvPr userDrawn="1"/>
        </p:nvGrpSpPr>
        <p:grpSpPr>
          <a:xfrm>
            <a:off x="838199" y="1301676"/>
            <a:ext cx="10531503" cy="45719"/>
            <a:chOff x="80039" y="3897630"/>
            <a:chExt cx="12097890" cy="1284139"/>
          </a:xfrm>
        </p:grpSpPr>
        <p:sp>
          <p:nvSpPr>
            <p:cNvPr id="18" name="Google Shape;238;p22">
              <a:extLst>
                <a:ext uri="{FF2B5EF4-FFF2-40B4-BE49-F238E27FC236}">
                  <a16:creationId xmlns:a16="http://schemas.microsoft.com/office/drawing/2014/main" id="{8965C236-BF25-49FE-874C-A2474A822ACB}"/>
                </a:ext>
              </a:extLst>
            </p:cNvPr>
            <p:cNvSpPr txBox="1"/>
            <p:nvPr/>
          </p:nvSpPr>
          <p:spPr>
            <a:xfrm>
              <a:off x="80039" y="3897630"/>
              <a:ext cx="4032630" cy="1284139"/>
            </a:xfrm>
            <a:prstGeom prst="rect">
              <a:avLst/>
            </a:prstGeom>
            <a:solidFill>
              <a:srgbClr val="21CDB1"/>
            </a:solidFill>
            <a:ln>
              <a:noFill/>
            </a:ln>
          </p:spPr>
          <p:txBody>
            <a:bodyPr spcFirstLastPara="1" wrap="square" lIns="180000" tIns="180000" rIns="180000" bIns="180000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0FF00"/>
                </a:buClr>
                <a:buSzPts val="1600"/>
                <a:buFont typeface="Arial"/>
                <a:buNone/>
              </a:pPr>
              <a:endParaRPr sz="16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39;p22">
              <a:extLst>
                <a:ext uri="{FF2B5EF4-FFF2-40B4-BE49-F238E27FC236}">
                  <a16:creationId xmlns:a16="http://schemas.microsoft.com/office/drawing/2014/main" id="{2688BD60-8D7F-4803-85CA-63355AACA0B7}"/>
                </a:ext>
              </a:extLst>
            </p:cNvPr>
            <p:cNvSpPr txBox="1"/>
            <p:nvPr/>
          </p:nvSpPr>
          <p:spPr>
            <a:xfrm>
              <a:off x="4112669" y="3897630"/>
              <a:ext cx="4032630" cy="1284139"/>
            </a:xfrm>
            <a:prstGeom prst="rect">
              <a:avLst/>
            </a:prstGeom>
            <a:solidFill>
              <a:srgbClr val="F98054"/>
            </a:solidFill>
            <a:ln>
              <a:noFill/>
            </a:ln>
          </p:spPr>
          <p:txBody>
            <a:bodyPr spcFirstLastPara="1" wrap="square" lIns="180000" tIns="180000" rIns="180000" bIns="180000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0FF00"/>
                </a:buClr>
                <a:buSzPts val="1600"/>
                <a:buFont typeface="Arial"/>
                <a:buNone/>
              </a:pPr>
              <a:endParaRPr sz="16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40;p22">
              <a:extLst>
                <a:ext uri="{FF2B5EF4-FFF2-40B4-BE49-F238E27FC236}">
                  <a16:creationId xmlns:a16="http://schemas.microsoft.com/office/drawing/2014/main" id="{4980798F-8313-4876-83E1-A82D10038066}"/>
                </a:ext>
              </a:extLst>
            </p:cNvPr>
            <p:cNvSpPr txBox="1"/>
            <p:nvPr/>
          </p:nvSpPr>
          <p:spPr>
            <a:xfrm>
              <a:off x="8145299" y="3897630"/>
              <a:ext cx="4032630" cy="1284139"/>
            </a:xfrm>
            <a:prstGeom prst="rect">
              <a:avLst/>
            </a:prstGeom>
            <a:solidFill>
              <a:srgbClr val="FDB05A"/>
            </a:solidFill>
            <a:ln>
              <a:noFill/>
            </a:ln>
          </p:spPr>
          <p:txBody>
            <a:bodyPr spcFirstLastPara="1" wrap="square" lIns="180000" tIns="180000" rIns="180000" bIns="180000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0FF00"/>
                </a:buClr>
                <a:buSzPts val="1600"/>
                <a:buFont typeface="Arial"/>
                <a:buNone/>
              </a:pPr>
              <a:endParaRPr sz="16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1" name="Google Shape;244;p22">
            <a:extLst>
              <a:ext uri="{FF2B5EF4-FFF2-40B4-BE49-F238E27FC236}">
                <a16:creationId xmlns:a16="http://schemas.microsoft.com/office/drawing/2014/main" id="{4A7F4875-D3F6-4963-8986-56A295F74840}"/>
              </a:ext>
            </a:extLst>
          </p:cNvPr>
          <p:cNvCxnSpPr/>
          <p:nvPr userDrawn="1"/>
        </p:nvCxnSpPr>
        <p:spPr>
          <a:xfrm>
            <a:off x="845949" y="6315829"/>
            <a:ext cx="10531502" cy="0"/>
          </a:xfrm>
          <a:prstGeom prst="straightConnector1">
            <a:avLst/>
          </a:prstGeom>
          <a:noFill/>
          <a:ln w="12700" cap="flat" cmpd="sng">
            <a:solidFill>
              <a:srgbClr val="6FD5B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2" name="Google Shape;104;p14">
            <a:extLst>
              <a:ext uri="{FF2B5EF4-FFF2-40B4-BE49-F238E27FC236}">
                <a16:creationId xmlns:a16="http://schemas.microsoft.com/office/drawing/2014/main" id="{5F0CE12C-5EB3-49C9-A43F-FD392DEC4E5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8880501" y="708655"/>
            <a:ext cx="2489201" cy="29107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ittel 1">
            <a:extLst>
              <a:ext uri="{FF2B5EF4-FFF2-40B4-BE49-F238E27FC236}">
                <a16:creationId xmlns:a16="http://schemas.microsoft.com/office/drawing/2014/main" id="{A62B3EFC-AC04-4B7F-AAAD-A06E66FF8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102" y="365125"/>
            <a:ext cx="10515600" cy="93655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24" name="Plassholder for innhold 2">
            <a:extLst>
              <a:ext uri="{FF2B5EF4-FFF2-40B4-BE49-F238E27FC236}">
                <a16:creationId xmlns:a16="http://schemas.microsoft.com/office/drawing/2014/main" id="{9085CD70-F090-4DB7-BEFD-921674EFBE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42825"/>
            <a:ext cx="5181600" cy="45341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788663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-mal for VF 2020 - nor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237;p22">
            <a:extLst>
              <a:ext uri="{FF2B5EF4-FFF2-40B4-BE49-F238E27FC236}">
                <a16:creationId xmlns:a16="http://schemas.microsoft.com/office/drawing/2014/main" id="{B9179C35-0FA3-44E0-88AC-919B97F2433D}"/>
              </a:ext>
            </a:extLst>
          </p:cNvPr>
          <p:cNvGrpSpPr/>
          <p:nvPr userDrawn="1"/>
        </p:nvGrpSpPr>
        <p:grpSpPr>
          <a:xfrm>
            <a:off x="838199" y="1301676"/>
            <a:ext cx="10531503" cy="45719"/>
            <a:chOff x="80039" y="3897630"/>
            <a:chExt cx="12097890" cy="1284139"/>
          </a:xfrm>
        </p:grpSpPr>
        <p:sp>
          <p:nvSpPr>
            <p:cNvPr id="17" name="Google Shape;238;p22">
              <a:extLst>
                <a:ext uri="{FF2B5EF4-FFF2-40B4-BE49-F238E27FC236}">
                  <a16:creationId xmlns:a16="http://schemas.microsoft.com/office/drawing/2014/main" id="{BE16B5C0-E83D-48A1-8FEE-8099C2935D5C}"/>
                </a:ext>
              </a:extLst>
            </p:cNvPr>
            <p:cNvSpPr txBox="1"/>
            <p:nvPr/>
          </p:nvSpPr>
          <p:spPr>
            <a:xfrm>
              <a:off x="80039" y="3897630"/>
              <a:ext cx="4032630" cy="1284139"/>
            </a:xfrm>
            <a:prstGeom prst="rect">
              <a:avLst/>
            </a:prstGeom>
            <a:solidFill>
              <a:srgbClr val="21CDB1"/>
            </a:solidFill>
            <a:ln>
              <a:noFill/>
            </a:ln>
          </p:spPr>
          <p:txBody>
            <a:bodyPr spcFirstLastPara="1" wrap="square" lIns="180000" tIns="180000" rIns="180000" bIns="180000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0FF00"/>
                </a:buClr>
                <a:buSzPts val="1600"/>
                <a:buFont typeface="Arial"/>
                <a:buNone/>
              </a:pPr>
              <a:endParaRPr sz="16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39;p22">
              <a:extLst>
                <a:ext uri="{FF2B5EF4-FFF2-40B4-BE49-F238E27FC236}">
                  <a16:creationId xmlns:a16="http://schemas.microsoft.com/office/drawing/2014/main" id="{132C779F-9A9B-4AF1-B853-43B4101C4B3E}"/>
                </a:ext>
              </a:extLst>
            </p:cNvPr>
            <p:cNvSpPr txBox="1"/>
            <p:nvPr/>
          </p:nvSpPr>
          <p:spPr>
            <a:xfrm>
              <a:off x="4112669" y="3897630"/>
              <a:ext cx="4032630" cy="1284139"/>
            </a:xfrm>
            <a:prstGeom prst="rect">
              <a:avLst/>
            </a:prstGeom>
            <a:solidFill>
              <a:srgbClr val="F98054"/>
            </a:solidFill>
            <a:ln>
              <a:noFill/>
            </a:ln>
          </p:spPr>
          <p:txBody>
            <a:bodyPr spcFirstLastPara="1" wrap="square" lIns="180000" tIns="180000" rIns="180000" bIns="180000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0FF00"/>
                </a:buClr>
                <a:buSzPts val="1600"/>
                <a:buFont typeface="Arial"/>
                <a:buNone/>
              </a:pPr>
              <a:endParaRPr sz="16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40;p22">
              <a:extLst>
                <a:ext uri="{FF2B5EF4-FFF2-40B4-BE49-F238E27FC236}">
                  <a16:creationId xmlns:a16="http://schemas.microsoft.com/office/drawing/2014/main" id="{90519186-E9C6-4B06-A779-151B73576E54}"/>
                </a:ext>
              </a:extLst>
            </p:cNvPr>
            <p:cNvSpPr txBox="1"/>
            <p:nvPr/>
          </p:nvSpPr>
          <p:spPr>
            <a:xfrm>
              <a:off x="8145299" y="3897630"/>
              <a:ext cx="4032630" cy="1284139"/>
            </a:xfrm>
            <a:prstGeom prst="rect">
              <a:avLst/>
            </a:prstGeom>
            <a:solidFill>
              <a:srgbClr val="FDB05A"/>
            </a:solidFill>
            <a:ln>
              <a:noFill/>
            </a:ln>
          </p:spPr>
          <p:txBody>
            <a:bodyPr spcFirstLastPara="1" wrap="square" lIns="180000" tIns="180000" rIns="180000" bIns="180000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0FF00"/>
                </a:buClr>
                <a:buSzPts val="1600"/>
                <a:buFont typeface="Arial"/>
                <a:buNone/>
              </a:pPr>
              <a:endParaRPr sz="16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0" name="Google Shape;244;p22">
            <a:extLst>
              <a:ext uri="{FF2B5EF4-FFF2-40B4-BE49-F238E27FC236}">
                <a16:creationId xmlns:a16="http://schemas.microsoft.com/office/drawing/2014/main" id="{5DA8A855-4F78-4635-BAC5-F2F6C51A5E6B}"/>
              </a:ext>
            </a:extLst>
          </p:cNvPr>
          <p:cNvCxnSpPr/>
          <p:nvPr userDrawn="1"/>
        </p:nvCxnSpPr>
        <p:spPr>
          <a:xfrm>
            <a:off x="845949" y="6315829"/>
            <a:ext cx="10531502" cy="0"/>
          </a:xfrm>
          <a:prstGeom prst="straightConnector1">
            <a:avLst/>
          </a:prstGeom>
          <a:noFill/>
          <a:ln w="12700" cap="flat" cmpd="sng">
            <a:solidFill>
              <a:srgbClr val="6FD5B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1" name="Google Shape;104;p14">
            <a:extLst>
              <a:ext uri="{FF2B5EF4-FFF2-40B4-BE49-F238E27FC236}">
                <a16:creationId xmlns:a16="http://schemas.microsoft.com/office/drawing/2014/main" id="{BBD7B1FB-D6E8-42FB-ADED-68AE9504DB8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462052" y="6454696"/>
            <a:ext cx="1907648" cy="200544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ittel 1">
            <a:extLst>
              <a:ext uri="{FF2B5EF4-FFF2-40B4-BE49-F238E27FC236}">
                <a16:creationId xmlns:a16="http://schemas.microsoft.com/office/drawing/2014/main" id="{F5E82CD3-A129-43B5-9CE1-269AA4140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102" y="365125"/>
            <a:ext cx="10515600" cy="93655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23" name="Plassholder for innhold 2">
            <a:extLst>
              <a:ext uri="{FF2B5EF4-FFF2-40B4-BE49-F238E27FC236}">
                <a16:creationId xmlns:a16="http://schemas.microsoft.com/office/drawing/2014/main" id="{6B5B8351-CCCF-43E3-BE47-663DF09656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642825"/>
            <a:ext cx="10531501" cy="45341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029203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237;p22">
            <a:extLst>
              <a:ext uri="{FF2B5EF4-FFF2-40B4-BE49-F238E27FC236}">
                <a16:creationId xmlns:a16="http://schemas.microsoft.com/office/drawing/2014/main" id="{1D4B9123-92DB-4D11-9896-C9B2C3E568CC}"/>
              </a:ext>
            </a:extLst>
          </p:cNvPr>
          <p:cNvGrpSpPr/>
          <p:nvPr userDrawn="1"/>
        </p:nvGrpSpPr>
        <p:grpSpPr>
          <a:xfrm>
            <a:off x="838199" y="1301676"/>
            <a:ext cx="10531503" cy="45719"/>
            <a:chOff x="80039" y="3897630"/>
            <a:chExt cx="12097890" cy="1284139"/>
          </a:xfrm>
        </p:grpSpPr>
        <p:sp>
          <p:nvSpPr>
            <p:cNvPr id="11" name="Google Shape;238;p22">
              <a:extLst>
                <a:ext uri="{FF2B5EF4-FFF2-40B4-BE49-F238E27FC236}">
                  <a16:creationId xmlns:a16="http://schemas.microsoft.com/office/drawing/2014/main" id="{48F1CDFF-4E8A-4F7D-9A20-CF11B7CDE966}"/>
                </a:ext>
              </a:extLst>
            </p:cNvPr>
            <p:cNvSpPr txBox="1"/>
            <p:nvPr/>
          </p:nvSpPr>
          <p:spPr>
            <a:xfrm>
              <a:off x="80039" y="3897630"/>
              <a:ext cx="4032630" cy="1284139"/>
            </a:xfrm>
            <a:prstGeom prst="rect">
              <a:avLst/>
            </a:prstGeom>
            <a:solidFill>
              <a:srgbClr val="21CDB1"/>
            </a:solidFill>
            <a:ln>
              <a:noFill/>
            </a:ln>
          </p:spPr>
          <p:txBody>
            <a:bodyPr spcFirstLastPara="1" wrap="square" lIns="180000" tIns="180000" rIns="180000" bIns="180000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0FF00"/>
                </a:buClr>
                <a:buSzPts val="1600"/>
                <a:buFont typeface="Arial"/>
                <a:buNone/>
              </a:pPr>
              <a:endParaRPr sz="16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39;p22">
              <a:extLst>
                <a:ext uri="{FF2B5EF4-FFF2-40B4-BE49-F238E27FC236}">
                  <a16:creationId xmlns:a16="http://schemas.microsoft.com/office/drawing/2014/main" id="{F3809A1D-A14D-48CF-BCEC-467E7056992A}"/>
                </a:ext>
              </a:extLst>
            </p:cNvPr>
            <p:cNvSpPr txBox="1"/>
            <p:nvPr/>
          </p:nvSpPr>
          <p:spPr>
            <a:xfrm>
              <a:off x="4112669" y="3897630"/>
              <a:ext cx="4032630" cy="1284139"/>
            </a:xfrm>
            <a:prstGeom prst="rect">
              <a:avLst/>
            </a:prstGeom>
            <a:solidFill>
              <a:srgbClr val="F98054"/>
            </a:solidFill>
            <a:ln>
              <a:noFill/>
            </a:ln>
          </p:spPr>
          <p:txBody>
            <a:bodyPr spcFirstLastPara="1" wrap="square" lIns="180000" tIns="180000" rIns="180000" bIns="180000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0FF00"/>
                </a:buClr>
                <a:buSzPts val="1600"/>
                <a:buFont typeface="Arial"/>
                <a:buNone/>
              </a:pPr>
              <a:endParaRPr sz="16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40;p22">
              <a:extLst>
                <a:ext uri="{FF2B5EF4-FFF2-40B4-BE49-F238E27FC236}">
                  <a16:creationId xmlns:a16="http://schemas.microsoft.com/office/drawing/2014/main" id="{D4E1B28B-A1EF-4DF5-A1D0-0E8AFA4E4AE7}"/>
                </a:ext>
              </a:extLst>
            </p:cNvPr>
            <p:cNvSpPr txBox="1"/>
            <p:nvPr/>
          </p:nvSpPr>
          <p:spPr>
            <a:xfrm>
              <a:off x="8145299" y="3897630"/>
              <a:ext cx="4032630" cy="1284139"/>
            </a:xfrm>
            <a:prstGeom prst="rect">
              <a:avLst/>
            </a:prstGeom>
            <a:solidFill>
              <a:srgbClr val="FDB05A"/>
            </a:solidFill>
            <a:ln>
              <a:noFill/>
            </a:ln>
          </p:spPr>
          <p:txBody>
            <a:bodyPr spcFirstLastPara="1" wrap="square" lIns="180000" tIns="180000" rIns="180000" bIns="180000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0FF00"/>
                </a:buClr>
                <a:buSzPts val="1600"/>
                <a:buFont typeface="Arial"/>
                <a:buNone/>
              </a:pPr>
              <a:endParaRPr sz="16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4" name="Google Shape;244;p22">
            <a:extLst>
              <a:ext uri="{FF2B5EF4-FFF2-40B4-BE49-F238E27FC236}">
                <a16:creationId xmlns:a16="http://schemas.microsoft.com/office/drawing/2014/main" id="{BE9A16F4-308B-41EC-B210-2E73CBBD518B}"/>
              </a:ext>
            </a:extLst>
          </p:cNvPr>
          <p:cNvCxnSpPr/>
          <p:nvPr userDrawn="1"/>
        </p:nvCxnSpPr>
        <p:spPr>
          <a:xfrm>
            <a:off x="845949" y="6315829"/>
            <a:ext cx="10531502" cy="0"/>
          </a:xfrm>
          <a:prstGeom prst="straightConnector1">
            <a:avLst/>
          </a:prstGeom>
          <a:noFill/>
          <a:ln w="12700" cap="flat" cmpd="sng">
            <a:solidFill>
              <a:srgbClr val="6FD5B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5" name="Google Shape;104;p14">
            <a:extLst>
              <a:ext uri="{FF2B5EF4-FFF2-40B4-BE49-F238E27FC236}">
                <a16:creationId xmlns:a16="http://schemas.microsoft.com/office/drawing/2014/main" id="{DD6F3E97-4500-4486-815D-186BC9A9788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8880501" y="708655"/>
            <a:ext cx="2489201" cy="29107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ittel 1">
            <a:extLst>
              <a:ext uri="{FF2B5EF4-FFF2-40B4-BE49-F238E27FC236}">
                <a16:creationId xmlns:a16="http://schemas.microsoft.com/office/drawing/2014/main" id="{C4E27D6D-517F-47F4-BF04-B98D8EEBF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102" y="365125"/>
            <a:ext cx="10515600" cy="93655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17" name="Plassholder for innhold 2">
            <a:extLst>
              <a:ext uri="{FF2B5EF4-FFF2-40B4-BE49-F238E27FC236}">
                <a16:creationId xmlns:a16="http://schemas.microsoft.com/office/drawing/2014/main" id="{FD2FB492-B966-4E54-B7DA-373531C2D8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642825"/>
            <a:ext cx="10531501" cy="45341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964486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ssholder for innhold 9">
            <a:extLst>
              <a:ext uri="{FF2B5EF4-FFF2-40B4-BE49-F238E27FC236}">
                <a16:creationId xmlns:a16="http://schemas.microsoft.com/office/drawing/2014/main" id="{A01FF2C3-EDE1-4E05-99D7-32B64DC202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49340"/>
            <a:ext cx="5181600" cy="45276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10" name="Google Shape;237;p22">
            <a:extLst>
              <a:ext uri="{FF2B5EF4-FFF2-40B4-BE49-F238E27FC236}">
                <a16:creationId xmlns:a16="http://schemas.microsoft.com/office/drawing/2014/main" id="{1D4B9123-92DB-4D11-9896-C9B2C3E568CC}"/>
              </a:ext>
            </a:extLst>
          </p:cNvPr>
          <p:cNvGrpSpPr/>
          <p:nvPr userDrawn="1"/>
        </p:nvGrpSpPr>
        <p:grpSpPr>
          <a:xfrm>
            <a:off x="838199" y="1301676"/>
            <a:ext cx="10531503" cy="45719"/>
            <a:chOff x="80039" y="3897630"/>
            <a:chExt cx="12097890" cy="1284139"/>
          </a:xfrm>
        </p:grpSpPr>
        <p:sp>
          <p:nvSpPr>
            <p:cNvPr id="11" name="Google Shape;238;p22">
              <a:extLst>
                <a:ext uri="{FF2B5EF4-FFF2-40B4-BE49-F238E27FC236}">
                  <a16:creationId xmlns:a16="http://schemas.microsoft.com/office/drawing/2014/main" id="{48F1CDFF-4E8A-4F7D-9A20-CF11B7CDE966}"/>
                </a:ext>
              </a:extLst>
            </p:cNvPr>
            <p:cNvSpPr txBox="1"/>
            <p:nvPr/>
          </p:nvSpPr>
          <p:spPr>
            <a:xfrm>
              <a:off x="80039" y="3897630"/>
              <a:ext cx="4032630" cy="1284139"/>
            </a:xfrm>
            <a:prstGeom prst="rect">
              <a:avLst/>
            </a:prstGeom>
            <a:solidFill>
              <a:srgbClr val="21CDB1"/>
            </a:solidFill>
            <a:ln>
              <a:noFill/>
            </a:ln>
          </p:spPr>
          <p:txBody>
            <a:bodyPr spcFirstLastPara="1" wrap="square" lIns="180000" tIns="180000" rIns="180000" bIns="180000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0FF00"/>
                </a:buClr>
                <a:buSzPts val="1600"/>
                <a:buFont typeface="Arial"/>
                <a:buNone/>
              </a:pPr>
              <a:endParaRPr sz="16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39;p22">
              <a:extLst>
                <a:ext uri="{FF2B5EF4-FFF2-40B4-BE49-F238E27FC236}">
                  <a16:creationId xmlns:a16="http://schemas.microsoft.com/office/drawing/2014/main" id="{F3809A1D-A14D-48CF-BCEC-467E7056992A}"/>
                </a:ext>
              </a:extLst>
            </p:cNvPr>
            <p:cNvSpPr txBox="1"/>
            <p:nvPr/>
          </p:nvSpPr>
          <p:spPr>
            <a:xfrm>
              <a:off x="4112669" y="3897630"/>
              <a:ext cx="4032630" cy="1284139"/>
            </a:xfrm>
            <a:prstGeom prst="rect">
              <a:avLst/>
            </a:prstGeom>
            <a:solidFill>
              <a:srgbClr val="F98054"/>
            </a:solidFill>
            <a:ln>
              <a:noFill/>
            </a:ln>
          </p:spPr>
          <p:txBody>
            <a:bodyPr spcFirstLastPara="1" wrap="square" lIns="180000" tIns="180000" rIns="180000" bIns="180000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0FF00"/>
                </a:buClr>
                <a:buSzPts val="1600"/>
                <a:buFont typeface="Arial"/>
                <a:buNone/>
              </a:pPr>
              <a:endParaRPr sz="16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40;p22">
              <a:extLst>
                <a:ext uri="{FF2B5EF4-FFF2-40B4-BE49-F238E27FC236}">
                  <a16:creationId xmlns:a16="http://schemas.microsoft.com/office/drawing/2014/main" id="{D4E1B28B-A1EF-4DF5-A1D0-0E8AFA4E4AE7}"/>
                </a:ext>
              </a:extLst>
            </p:cNvPr>
            <p:cNvSpPr txBox="1"/>
            <p:nvPr/>
          </p:nvSpPr>
          <p:spPr>
            <a:xfrm>
              <a:off x="8145299" y="3897630"/>
              <a:ext cx="4032630" cy="1284139"/>
            </a:xfrm>
            <a:prstGeom prst="rect">
              <a:avLst/>
            </a:prstGeom>
            <a:solidFill>
              <a:srgbClr val="FDB05A"/>
            </a:solidFill>
            <a:ln>
              <a:noFill/>
            </a:ln>
          </p:spPr>
          <p:txBody>
            <a:bodyPr spcFirstLastPara="1" wrap="square" lIns="180000" tIns="180000" rIns="180000" bIns="180000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0FF00"/>
                </a:buClr>
                <a:buSzPts val="1600"/>
                <a:buFont typeface="Arial"/>
                <a:buNone/>
              </a:pPr>
              <a:endParaRPr sz="16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4" name="Google Shape;244;p22">
            <a:extLst>
              <a:ext uri="{FF2B5EF4-FFF2-40B4-BE49-F238E27FC236}">
                <a16:creationId xmlns:a16="http://schemas.microsoft.com/office/drawing/2014/main" id="{BE9A16F4-308B-41EC-B210-2E73CBBD518B}"/>
              </a:ext>
            </a:extLst>
          </p:cNvPr>
          <p:cNvCxnSpPr/>
          <p:nvPr userDrawn="1"/>
        </p:nvCxnSpPr>
        <p:spPr>
          <a:xfrm>
            <a:off x="845949" y="6315829"/>
            <a:ext cx="10531502" cy="0"/>
          </a:xfrm>
          <a:prstGeom prst="straightConnector1">
            <a:avLst/>
          </a:prstGeom>
          <a:noFill/>
          <a:ln w="12700" cap="flat" cmpd="sng">
            <a:solidFill>
              <a:srgbClr val="6FD5B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5" name="Google Shape;104;p14">
            <a:extLst>
              <a:ext uri="{FF2B5EF4-FFF2-40B4-BE49-F238E27FC236}">
                <a16:creationId xmlns:a16="http://schemas.microsoft.com/office/drawing/2014/main" id="{DD6F3E97-4500-4486-815D-186BC9A9788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414344" y="6451921"/>
            <a:ext cx="1963107" cy="15560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ittel 1">
            <a:extLst>
              <a:ext uri="{FF2B5EF4-FFF2-40B4-BE49-F238E27FC236}">
                <a16:creationId xmlns:a16="http://schemas.microsoft.com/office/drawing/2014/main" id="{C4E27D6D-517F-47F4-BF04-B98D8EEBF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102" y="365125"/>
            <a:ext cx="10515600" cy="93655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17" name="Plassholder for innhold 2">
            <a:extLst>
              <a:ext uri="{FF2B5EF4-FFF2-40B4-BE49-F238E27FC236}">
                <a16:creationId xmlns:a16="http://schemas.microsoft.com/office/drawing/2014/main" id="{FD2FB492-B966-4E54-B7DA-373531C2D8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42825"/>
            <a:ext cx="5181600" cy="45341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728704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237;p22">
            <a:extLst>
              <a:ext uri="{FF2B5EF4-FFF2-40B4-BE49-F238E27FC236}">
                <a16:creationId xmlns:a16="http://schemas.microsoft.com/office/drawing/2014/main" id="{B9E8A74C-2F1D-43CA-85E7-E8DA16D93977}"/>
              </a:ext>
            </a:extLst>
          </p:cNvPr>
          <p:cNvGrpSpPr/>
          <p:nvPr userDrawn="1"/>
        </p:nvGrpSpPr>
        <p:grpSpPr>
          <a:xfrm>
            <a:off x="830248" y="673149"/>
            <a:ext cx="10531503" cy="45719"/>
            <a:chOff x="80039" y="3897630"/>
            <a:chExt cx="12097890" cy="1284139"/>
          </a:xfrm>
        </p:grpSpPr>
        <p:sp>
          <p:nvSpPr>
            <p:cNvPr id="7" name="Google Shape;238;p22">
              <a:extLst>
                <a:ext uri="{FF2B5EF4-FFF2-40B4-BE49-F238E27FC236}">
                  <a16:creationId xmlns:a16="http://schemas.microsoft.com/office/drawing/2014/main" id="{415C2D6C-C402-4152-9ADB-4D687773E942}"/>
                </a:ext>
              </a:extLst>
            </p:cNvPr>
            <p:cNvSpPr txBox="1"/>
            <p:nvPr/>
          </p:nvSpPr>
          <p:spPr>
            <a:xfrm>
              <a:off x="80039" y="3897630"/>
              <a:ext cx="4032630" cy="1284139"/>
            </a:xfrm>
            <a:prstGeom prst="rect">
              <a:avLst/>
            </a:prstGeom>
            <a:solidFill>
              <a:srgbClr val="21CDB1"/>
            </a:solidFill>
            <a:ln>
              <a:noFill/>
            </a:ln>
          </p:spPr>
          <p:txBody>
            <a:bodyPr spcFirstLastPara="1" wrap="square" lIns="180000" tIns="180000" rIns="180000" bIns="180000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0FF00"/>
                </a:buClr>
                <a:buSzPts val="1600"/>
                <a:buFont typeface="Arial"/>
                <a:buNone/>
              </a:pPr>
              <a:endParaRPr sz="16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239;p22">
              <a:extLst>
                <a:ext uri="{FF2B5EF4-FFF2-40B4-BE49-F238E27FC236}">
                  <a16:creationId xmlns:a16="http://schemas.microsoft.com/office/drawing/2014/main" id="{ACD3E092-7F8E-44C4-B8C8-EE305ECA2927}"/>
                </a:ext>
              </a:extLst>
            </p:cNvPr>
            <p:cNvSpPr txBox="1"/>
            <p:nvPr/>
          </p:nvSpPr>
          <p:spPr>
            <a:xfrm>
              <a:off x="4112669" y="3897630"/>
              <a:ext cx="4032630" cy="1284139"/>
            </a:xfrm>
            <a:prstGeom prst="rect">
              <a:avLst/>
            </a:prstGeom>
            <a:solidFill>
              <a:srgbClr val="F98054"/>
            </a:solidFill>
            <a:ln>
              <a:noFill/>
            </a:ln>
          </p:spPr>
          <p:txBody>
            <a:bodyPr spcFirstLastPara="1" wrap="square" lIns="180000" tIns="180000" rIns="180000" bIns="180000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0FF00"/>
                </a:buClr>
                <a:buSzPts val="1600"/>
                <a:buFont typeface="Arial"/>
                <a:buNone/>
              </a:pPr>
              <a:endParaRPr sz="16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40;p22">
              <a:extLst>
                <a:ext uri="{FF2B5EF4-FFF2-40B4-BE49-F238E27FC236}">
                  <a16:creationId xmlns:a16="http://schemas.microsoft.com/office/drawing/2014/main" id="{BF1E22B0-E3DB-424B-9794-BAFF6ADBDB22}"/>
                </a:ext>
              </a:extLst>
            </p:cNvPr>
            <p:cNvSpPr txBox="1"/>
            <p:nvPr/>
          </p:nvSpPr>
          <p:spPr>
            <a:xfrm>
              <a:off x="8145299" y="3897630"/>
              <a:ext cx="4032630" cy="1284139"/>
            </a:xfrm>
            <a:prstGeom prst="rect">
              <a:avLst/>
            </a:prstGeom>
            <a:solidFill>
              <a:srgbClr val="FDB05A"/>
            </a:solidFill>
            <a:ln>
              <a:noFill/>
            </a:ln>
          </p:spPr>
          <p:txBody>
            <a:bodyPr spcFirstLastPara="1" wrap="square" lIns="180000" tIns="180000" rIns="180000" bIns="180000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0FF00"/>
                </a:buClr>
                <a:buSzPts val="1600"/>
                <a:buFont typeface="Arial"/>
                <a:buNone/>
              </a:pPr>
              <a:endParaRPr sz="16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0" name="Google Shape;244;p22">
            <a:extLst>
              <a:ext uri="{FF2B5EF4-FFF2-40B4-BE49-F238E27FC236}">
                <a16:creationId xmlns:a16="http://schemas.microsoft.com/office/drawing/2014/main" id="{071D5DC8-B2D6-449C-94E5-F148CABFDB6D}"/>
              </a:ext>
            </a:extLst>
          </p:cNvPr>
          <p:cNvCxnSpPr/>
          <p:nvPr userDrawn="1"/>
        </p:nvCxnSpPr>
        <p:spPr>
          <a:xfrm>
            <a:off x="830249" y="6447252"/>
            <a:ext cx="10531502" cy="0"/>
          </a:xfrm>
          <a:prstGeom prst="straightConnector1">
            <a:avLst/>
          </a:prstGeom>
          <a:noFill/>
          <a:ln w="12700" cap="flat" cmpd="sng">
            <a:solidFill>
              <a:srgbClr val="6FD5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" name="Plassholder for innhold 11">
            <a:extLst>
              <a:ext uri="{FF2B5EF4-FFF2-40B4-BE49-F238E27FC236}">
                <a16:creationId xmlns:a16="http://schemas.microsoft.com/office/drawing/2014/main" id="{3B406A93-623F-44F5-8A54-D84DA7B8D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23787"/>
            <a:ext cx="10515600" cy="5353176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824843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237;p22">
            <a:extLst>
              <a:ext uri="{FF2B5EF4-FFF2-40B4-BE49-F238E27FC236}">
                <a16:creationId xmlns:a16="http://schemas.microsoft.com/office/drawing/2014/main" id="{A58ABD0F-31AA-4353-A872-9CD1981E90F8}"/>
              </a:ext>
            </a:extLst>
          </p:cNvPr>
          <p:cNvGrpSpPr/>
          <p:nvPr userDrawn="1"/>
        </p:nvGrpSpPr>
        <p:grpSpPr>
          <a:xfrm>
            <a:off x="838199" y="1239684"/>
            <a:ext cx="10531503" cy="45719"/>
            <a:chOff x="80039" y="3897630"/>
            <a:chExt cx="12097890" cy="1284139"/>
          </a:xfrm>
        </p:grpSpPr>
        <p:sp>
          <p:nvSpPr>
            <p:cNvPr id="7" name="Google Shape;238;p22">
              <a:extLst>
                <a:ext uri="{FF2B5EF4-FFF2-40B4-BE49-F238E27FC236}">
                  <a16:creationId xmlns:a16="http://schemas.microsoft.com/office/drawing/2014/main" id="{55BC954D-59D4-4020-87F5-FF2F27A6384E}"/>
                </a:ext>
              </a:extLst>
            </p:cNvPr>
            <p:cNvSpPr txBox="1"/>
            <p:nvPr/>
          </p:nvSpPr>
          <p:spPr>
            <a:xfrm>
              <a:off x="80039" y="3897630"/>
              <a:ext cx="4032630" cy="1284139"/>
            </a:xfrm>
            <a:prstGeom prst="rect">
              <a:avLst/>
            </a:prstGeom>
            <a:solidFill>
              <a:srgbClr val="21CDB1"/>
            </a:solidFill>
            <a:ln>
              <a:noFill/>
            </a:ln>
          </p:spPr>
          <p:txBody>
            <a:bodyPr spcFirstLastPara="1" wrap="square" lIns="180000" tIns="180000" rIns="180000" bIns="180000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0FF00"/>
                </a:buClr>
                <a:buSzPts val="1600"/>
                <a:buFont typeface="Arial"/>
                <a:buNone/>
              </a:pPr>
              <a:endParaRPr sz="16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239;p22">
              <a:extLst>
                <a:ext uri="{FF2B5EF4-FFF2-40B4-BE49-F238E27FC236}">
                  <a16:creationId xmlns:a16="http://schemas.microsoft.com/office/drawing/2014/main" id="{B7BC21A1-408C-4E10-9A5F-0B1121CDE47F}"/>
                </a:ext>
              </a:extLst>
            </p:cNvPr>
            <p:cNvSpPr txBox="1"/>
            <p:nvPr/>
          </p:nvSpPr>
          <p:spPr>
            <a:xfrm>
              <a:off x="4112669" y="3897630"/>
              <a:ext cx="4032630" cy="1284139"/>
            </a:xfrm>
            <a:prstGeom prst="rect">
              <a:avLst/>
            </a:prstGeom>
            <a:solidFill>
              <a:srgbClr val="F98054"/>
            </a:solidFill>
            <a:ln>
              <a:noFill/>
            </a:ln>
          </p:spPr>
          <p:txBody>
            <a:bodyPr spcFirstLastPara="1" wrap="square" lIns="180000" tIns="180000" rIns="180000" bIns="180000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0FF00"/>
                </a:buClr>
                <a:buSzPts val="1600"/>
                <a:buFont typeface="Arial"/>
                <a:buNone/>
              </a:pPr>
              <a:endParaRPr sz="16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40;p22">
              <a:extLst>
                <a:ext uri="{FF2B5EF4-FFF2-40B4-BE49-F238E27FC236}">
                  <a16:creationId xmlns:a16="http://schemas.microsoft.com/office/drawing/2014/main" id="{FFAA665E-C0CD-40EF-ABA0-D2EE3EE8DE59}"/>
                </a:ext>
              </a:extLst>
            </p:cNvPr>
            <p:cNvSpPr txBox="1"/>
            <p:nvPr/>
          </p:nvSpPr>
          <p:spPr>
            <a:xfrm>
              <a:off x="8145299" y="3897630"/>
              <a:ext cx="4032630" cy="1284139"/>
            </a:xfrm>
            <a:prstGeom prst="rect">
              <a:avLst/>
            </a:prstGeom>
            <a:solidFill>
              <a:srgbClr val="FDB05A"/>
            </a:solidFill>
            <a:ln>
              <a:noFill/>
            </a:ln>
          </p:spPr>
          <p:txBody>
            <a:bodyPr spcFirstLastPara="1" wrap="square" lIns="180000" tIns="180000" rIns="180000" bIns="180000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0FF00"/>
                </a:buClr>
                <a:buSzPts val="1600"/>
                <a:buFont typeface="Arial"/>
                <a:buNone/>
              </a:pPr>
              <a:endParaRPr sz="16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" name="Google Shape;241;p22">
            <a:extLst>
              <a:ext uri="{FF2B5EF4-FFF2-40B4-BE49-F238E27FC236}">
                <a16:creationId xmlns:a16="http://schemas.microsoft.com/office/drawing/2014/main" id="{38718676-A5DE-4857-A497-46F0BA8AD7FA}"/>
              </a:ext>
            </a:extLst>
          </p:cNvPr>
          <p:cNvGrpSpPr/>
          <p:nvPr userDrawn="1"/>
        </p:nvGrpSpPr>
        <p:grpSpPr>
          <a:xfrm>
            <a:off x="838199" y="5964962"/>
            <a:ext cx="391930" cy="391929"/>
            <a:chOff x="1861332" y="2340139"/>
            <a:chExt cx="1306808" cy="1306806"/>
          </a:xfrm>
        </p:grpSpPr>
        <p:sp>
          <p:nvSpPr>
            <p:cNvPr id="11" name="Google Shape;242;p22">
              <a:extLst>
                <a:ext uri="{FF2B5EF4-FFF2-40B4-BE49-F238E27FC236}">
                  <a16:creationId xmlns:a16="http://schemas.microsoft.com/office/drawing/2014/main" id="{4CC2843C-E8C6-4E2F-B73E-B144BE4CA9CD}"/>
                </a:ext>
              </a:extLst>
            </p:cNvPr>
            <p:cNvSpPr/>
            <p:nvPr/>
          </p:nvSpPr>
          <p:spPr>
            <a:xfrm>
              <a:off x="2139885" y="2516957"/>
              <a:ext cx="688156" cy="999241"/>
            </a:xfrm>
            <a:custGeom>
              <a:avLst/>
              <a:gdLst/>
              <a:ahLst/>
              <a:cxnLst/>
              <a:rect l="l" t="t" r="r" b="b"/>
              <a:pathLst>
                <a:path w="688156" h="999241" extrusionOk="0">
                  <a:moveTo>
                    <a:pt x="0" y="329938"/>
                  </a:moveTo>
                  <a:lnTo>
                    <a:pt x="311084" y="970961"/>
                  </a:lnTo>
                  <a:lnTo>
                    <a:pt x="348791" y="999241"/>
                  </a:lnTo>
                  <a:lnTo>
                    <a:pt x="433633" y="886119"/>
                  </a:lnTo>
                  <a:lnTo>
                    <a:pt x="678729" y="452486"/>
                  </a:lnTo>
                  <a:lnTo>
                    <a:pt x="688156" y="263950"/>
                  </a:lnTo>
                  <a:lnTo>
                    <a:pt x="612742" y="141402"/>
                  </a:lnTo>
                  <a:lnTo>
                    <a:pt x="490193" y="47134"/>
                  </a:lnTo>
                  <a:lnTo>
                    <a:pt x="320511" y="0"/>
                  </a:lnTo>
                  <a:lnTo>
                    <a:pt x="179109" y="37707"/>
                  </a:lnTo>
                  <a:lnTo>
                    <a:pt x="84841" y="11312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" name="Google Shape;243;p22">
              <a:extLst>
                <a:ext uri="{FF2B5EF4-FFF2-40B4-BE49-F238E27FC236}">
                  <a16:creationId xmlns:a16="http://schemas.microsoft.com/office/drawing/2014/main" id="{C16260EC-FFF0-4AB2-B49E-79CDAED4D10C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861332" y="2340139"/>
              <a:ext cx="1306808" cy="1306806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3" name="Google Shape;244;p22">
            <a:extLst>
              <a:ext uri="{FF2B5EF4-FFF2-40B4-BE49-F238E27FC236}">
                <a16:creationId xmlns:a16="http://schemas.microsoft.com/office/drawing/2014/main" id="{7FBB7293-385E-4D0D-8438-50C833E4CA1F}"/>
              </a:ext>
            </a:extLst>
          </p:cNvPr>
          <p:cNvCxnSpPr/>
          <p:nvPr userDrawn="1"/>
        </p:nvCxnSpPr>
        <p:spPr>
          <a:xfrm>
            <a:off x="838200" y="5936127"/>
            <a:ext cx="10531502" cy="0"/>
          </a:xfrm>
          <a:prstGeom prst="straightConnector1">
            <a:avLst/>
          </a:prstGeom>
          <a:noFill/>
          <a:ln w="12700" cap="flat" cmpd="sng">
            <a:solidFill>
              <a:srgbClr val="6FD5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" name="Google Shape;245;p22">
            <a:extLst>
              <a:ext uri="{FF2B5EF4-FFF2-40B4-BE49-F238E27FC236}">
                <a16:creationId xmlns:a16="http://schemas.microsoft.com/office/drawing/2014/main" id="{82FA5D6F-EB17-487D-B457-2434BDA1ED6F}"/>
              </a:ext>
            </a:extLst>
          </p:cNvPr>
          <p:cNvSpPr txBox="1"/>
          <p:nvPr userDrawn="1"/>
        </p:nvSpPr>
        <p:spPr>
          <a:xfrm>
            <a:off x="1118954" y="6025260"/>
            <a:ext cx="10234846" cy="41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D68"/>
              </a:buClr>
              <a:buSzPts val="1800"/>
              <a:buFont typeface="Calibri"/>
              <a:buNone/>
            </a:pPr>
            <a:r>
              <a:rPr lang="nn-NO" sz="1800" b="0" dirty="0">
                <a:solidFill>
                  <a:srgbClr val="004D68"/>
                </a:solidFill>
                <a:ea typeface="Calibri"/>
                <a:cs typeface="Calibri"/>
                <a:sym typeface="Calibri"/>
              </a:rPr>
              <a:t>www.vestforsk.no</a:t>
            </a:r>
            <a:r>
              <a:rPr lang="nn-NO" sz="1800" b="0" i="0" dirty="0">
                <a:solidFill>
                  <a:srgbClr val="008DBE"/>
                </a:solidFill>
                <a:ea typeface="Calibri"/>
                <a:cs typeface="Calibri"/>
                <a:sym typeface="Calibri"/>
              </a:rPr>
              <a:t>   </a:t>
            </a:r>
            <a:r>
              <a:rPr lang="nn-NO" sz="1800" b="0" i="0" dirty="0">
                <a:solidFill>
                  <a:srgbClr val="6FD5BF"/>
                </a:solidFill>
                <a:ea typeface="Calibri"/>
                <a:cs typeface="Calibri"/>
                <a:sym typeface="Calibri"/>
              </a:rPr>
              <a:t>|</a:t>
            </a:r>
            <a:r>
              <a:rPr lang="nn-NO" sz="1800" b="0" i="0" dirty="0">
                <a:solidFill>
                  <a:srgbClr val="008DBE"/>
                </a:solidFill>
                <a:ea typeface="Calibri"/>
                <a:cs typeface="Calibri"/>
                <a:sym typeface="Calibri"/>
              </a:rPr>
              <a:t>   </a:t>
            </a:r>
            <a:r>
              <a:rPr lang="nn-NO" sz="1800" b="0" i="0" dirty="0">
                <a:solidFill>
                  <a:srgbClr val="004D68"/>
                </a:solidFill>
                <a:ea typeface="Calibri"/>
                <a:cs typeface="Calibri"/>
                <a:sym typeface="Calibri"/>
              </a:rPr>
              <a:t>Postboks 163,</a:t>
            </a:r>
            <a:r>
              <a:rPr lang="nn-NO" sz="1800" b="0" i="0" dirty="0">
                <a:solidFill>
                  <a:srgbClr val="008DBE"/>
                </a:solidFill>
                <a:ea typeface="Calibri"/>
                <a:cs typeface="Calibri"/>
                <a:sym typeface="Calibri"/>
              </a:rPr>
              <a:t> </a:t>
            </a:r>
            <a:r>
              <a:rPr lang="nn-NO" sz="1800" b="0" i="0" dirty="0">
                <a:solidFill>
                  <a:srgbClr val="004D68"/>
                </a:solidFill>
                <a:ea typeface="Calibri"/>
                <a:cs typeface="Calibri"/>
                <a:sym typeface="Calibri"/>
              </a:rPr>
              <a:t>6851 Sogndal   </a:t>
            </a:r>
            <a:r>
              <a:rPr lang="nn-NO" sz="1800" b="0" i="0" dirty="0">
                <a:solidFill>
                  <a:srgbClr val="008DBE"/>
                </a:solidFill>
                <a:ea typeface="Calibri"/>
                <a:cs typeface="Calibri"/>
                <a:sym typeface="Calibri"/>
              </a:rPr>
              <a:t> </a:t>
            </a:r>
            <a:r>
              <a:rPr lang="nn-NO" sz="1800" b="0" i="0" dirty="0">
                <a:solidFill>
                  <a:srgbClr val="6FD5BF"/>
                </a:solidFill>
                <a:ea typeface="Calibri"/>
                <a:cs typeface="Calibri"/>
                <a:sym typeface="Calibri"/>
              </a:rPr>
              <a:t>|</a:t>
            </a:r>
            <a:r>
              <a:rPr lang="nn-NO" sz="1800" b="0" i="0" dirty="0">
                <a:solidFill>
                  <a:srgbClr val="008DBE"/>
                </a:solidFill>
                <a:ea typeface="Calibri"/>
                <a:cs typeface="Calibri"/>
                <a:sym typeface="Calibri"/>
              </a:rPr>
              <a:t>   </a:t>
            </a:r>
            <a:r>
              <a:rPr lang="nn-NO" sz="1800" b="0" i="0" dirty="0">
                <a:solidFill>
                  <a:srgbClr val="004D68"/>
                </a:solidFill>
                <a:ea typeface="Calibri"/>
                <a:cs typeface="Calibri"/>
                <a:sym typeface="Calibri"/>
              </a:rPr>
              <a:t>Tlf.: 906 33 600  </a:t>
            </a:r>
            <a:r>
              <a:rPr lang="nn-NO" sz="1800" b="0" i="0" dirty="0">
                <a:solidFill>
                  <a:srgbClr val="6FD5BF"/>
                </a:solidFill>
                <a:ea typeface="Calibri"/>
                <a:cs typeface="Calibri"/>
                <a:sym typeface="Calibri"/>
              </a:rPr>
              <a:t> |</a:t>
            </a:r>
            <a:r>
              <a:rPr lang="nn-NO" sz="1800" b="0" i="0" dirty="0">
                <a:solidFill>
                  <a:srgbClr val="008DBE"/>
                </a:solidFill>
                <a:ea typeface="Calibri"/>
                <a:cs typeface="Calibri"/>
                <a:sym typeface="Calibri"/>
              </a:rPr>
              <a:t>                          </a:t>
            </a:r>
            <a:r>
              <a:rPr lang="nn-NO" sz="1800" b="0" i="0" dirty="0">
                <a:solidFill>
                  <a:srgbClr val="004D68"/>
                </a:solidFill>
                <a:ea typeface="Calibri"/>
                <a:cs typeface="Calibri"/>
                <a:sym typeface="Calibri"/>
              </a:rPr>
              <a:t>@vestforsk.no</a:t>
            </a:r>
            <a:r>
              <a:rPr lang="nn-NO" sz="1800" b="0" i="0" dirty="0">
                <a:solidFill>
                  <a:srgbClr val="6FD5BF"/>
                </a:solidFill>
                <a:ea typeface="Calibri"/>
                <a:cs typeface="Calibri"/>
                <a:sym typeface="Calibri"/>
              </a:rPr>
              <a:t>  </a:t>
            </a:r>
            <a:r>
              <a:rPr lang="nn-NO" sz="1800" b="0" i="0" dirty="0">
                <a:solidFill>
                  <a:srgbClr val="008DBE"/>
                </a:solidFill>
                <a:ea typeface="Calibri"/>
                <a:cs typeface="Calibri"/>
                <a:sym typeface="Calibri"/>
              </a:rPr>
              <a:t>  </a:t>
            </a:r>
            <a:endParaRPr dirty="0"/>
          </a:p>
        </p:txBody>
      </p:sp>
      <p:pic>
        <p:nvPicPr>
          <p:cNvPr id="15" name="Google Shape;104;p14">
            <a:extLst>
              <a:ext uri="{FF2B5EF4-FFF2-40B4-BE49-F238E27FC236}">
                <a16:creationId xmlns:a16="http://schemas.microsoft.com/office/drawing/2014/main" id="{55808C13-E432-417A-9567-F9ACA90C528F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880501" y="646663"/>
            <a:ext cx="2489201" cy="291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Bilde 18" descr="Et bilde som inneholder klokke, tegning&#10;&#10;Automatisk generert beskrivelse">
            <a:extLst>
              <a:ext uri="{FF2B5EF4-FFF2-40B4-BE49-F238E27FC236}">
                <a16:creationId xmlns:a16="http://schemas.microsoft.com/office/drawing/2014/main" id="{2F13074E-191E-4B0E-A850-818C43DB7CA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683" y="6025260"/>
            <a:ext cx="341723" cy="341723"/>
          </a:xfrm>
          <a:prstGeom prst="rect">
            <a:avLst/>
          </a:prstGeom>
        </p:spPr>
      </p:pic>
      <p:pic>
        <p:nvPicPr>
          <p:cNvPr id="21" name="Bilde 20" descr="Et bilde som inneholder tegning, klokke&#10;&#10;Automatisk generert beskrivelse">
            <a:extLst>
              <a:ext uri="{FF2B5EF4-FFF2-40B4-BE49-F238E27FC236}">
                <a16:creationId xmlns:a16="http://schemas.microsoft.com/office/drawing/2014/main" id="{AEE7A78E-DDBB-438E-8BD8-6D496962AE0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757" y="6025260"/>
            <a:ext cx="341724" cy="341724"/>
          </a:xfrm>
          <a:prstGeom prst="rect">
            <a:avLst/>
          </a:prstGeom>
        </p:spPr>
      </p:pic>
      <p:pic>
        <p:nvPicPr>
          <p:cNvPr id="23" name="Bilde 22">
            <a:extLst>
              <a:ext uri="{FF2B5EF4-FFF2-40B4-BE49-F238E27FC236}">
                <a16:creationId xmlns:a16="http://schemas.microsoft.com/office/drawing/2014/main" id="{98B9C4E0-438E-4BEE-9B6B-6980F009BEB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832" y="6025260"/>
            <a:ext cx="341724" cy="341724"/>
          </a:xfrm>
          <a:prstGeom prst="rect">
            <a:avLst/>
          </a:prstGeom>
        </p:spPr>
      </p:pic>
      <p:pic>
        <p:nvPicPr>
          <p:cNvPr id="17" name="Bilde 16" descr="Et bilde som inneholder utendørs, snø, fjell, gå på ski&#10;&#10;Automatisk generert beskrivelse">
            <a:extLst>
              <a:ext uri="{FF2B5EF4-FFF2-40B4-BE49-F238E27FC236}">
                <a16:creationId xmlns:a16="http://schemas.microsoft.com/office/drawing/2014/main" id="{37C61A68-4803-4D3C-BFFE-AB2EB692F49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8" y="2274385"/>
            <a:ext cx="5257801" cy="350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971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5119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6" r:id="rId5"/>
    <p:sldLayoutId id="2147483653" r:id="rId6"/>
    <p:sldLayoutId id="2147483654" r:id="rId7"/>
    <p:sldLayoutId id="214748365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vestforsk.no/sites/default/files/migrate_files/rapport-17-02.pdf" TargetMode="External"/><Relationship Id="rId4" Type="http://schemas.openxmlformats.org/officeDocument/2006/relationships/hyperlink" Target="http://www.ks.no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distriktssenteret.no/litteratur/berekraftig-utvikling-i-sma-kommunar/" TargetMode="External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hyperlink" Target="https://www.vestforsk.no/nn/project/samproduksjon-av-kunnskap-og-iverksetting-av-baerekraftmalene-i-regional-og-kommunal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1.jpe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11.png"/><Relationship Id="rId10" Type="http://schemas.openxmlformats.org/officeDocument/2006/relationships/image" Target="../media/image27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6;p14">
            <a:extLst>
              <a:ext uri="{FF2B5EF4-FFF2-40B4-BE49-F238E27FC236}">
                <a16:creationId xmlns:a16="http://schemas.microsoft.com/office/drawing/2014/main" id="{4A8C238C-0008-4850-ADAD-E27541A31D41}"/>
              </a:ext>
            </a:extLst>
          </p:cNvPr>
          <p:cNvSpPr txBox="1"/>
          <p:nvPr/>
        </p:nvSpPr>
        <p:spPr>
          <a:xfrm>
            <a:off x="816881" y="1204957"/>
            <a:ext cx="10531502" cy="4107531"/>
          </a:xfrm>
          <a:prstGeom prst="rect">
            <a:avLst/>
          </a:prstGeom>
          <a:solidFill>
            <a:srgbClr val="E89363"/>
          </a:solidFill>
          <a:ln>
            <a:noFill/>
          </a:ln>
        </p:spPr>
        <p:txBody>
          <a:bodyPr spcFirstLastPara="1" wrap="square" lIns="360000" tIns="360000" rIns="360000" bIns="360000" anchor="t" anchorCtr="0">
            <a:noAutofit/>
          </a:bodyPr>
          <a:lstStyle/>
          <a:p>
            <a:pPr lvl="0">
              <a:lnSpc>
                <a:spcPct val="90000"/>
              </a:lnSpc>
              <a:spcAft>
                <a:spcPts val="600"/>
              </a:spcAft>
              <a:buClr>
                <a:srgbClr val="00FFBE"/>
              </a:buClr>
              <a:buSzPts val="2000"/>
            </a:pPr>
            <a:endParaRPr lang="nn-NO" sz="2000" dirty="0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5D2440B5-0219-384C-A0AD-EE81A94AC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773" y="1593851"/>
            <a:ext cx="6323757" cy="635566"/>
          </a:xfrm>
        </p:spPr>
        <p:txBody>
          <a:bodyPr/>
          <a:lstStyle/>
          <a:p>
            <a:r>
              <a:rPr lang="nb-NO" sz="3200" dirty="0"/>
              <a:t>«Utviklingsplan for Vestland 2020-2024 – Regional planstrategi. </a:t>
            </a:r>
            <a:r>
              <a:rPr lang="nb-NO" sz="3200" dirty="0" err="1"/>
              <a:t>Høyringsforslag</a:t>
            </a:r>
            <a:r>
              <a:rPr lang="nb-NO" sz="3200" dirty="0"/>
              <a:t>»</a:t>
            </a:r>
            <a:br>
              <a:rPr lang="nb-NO" sz="3200" dirty="0"/>
            </a:br>
            <a:br>
              <a:rPr lang="nb-NO" sz="3200" dirty="0"/>
            </a:br>
            <a:r>
              <a:rPr lang="nb-NO" sz="3200" dirty="0" err="1"/>
              <a:t>Innspel</a:t>
            </a:r>
            <a:r>
              <a:rPr lang="nb-NO" sz="3200" dirty="0"/>
              <a:t> </a:t>
            </a:r>
            <a:r>
              <a:rPr lang="nb-NO" sz="3200" dirty="0" err="1"/>
              <a:t>frå</a:t>
            </a:r>
            <a:r>
              <a:rPr lang="nb-NO" sz="3200" dirty="0"/>
              <a:t> Vestlandsforsking</a:t>
            </a:r>
            <a:br>
              <a:rPr lang="nb-NO" sz="3200" dirty="0"/>
            </a:br>
            <a:br>
              <a:rPr lang="nb-NO" sz="3200" dirty="0"/>
            </a:br>
            <a:br>
              <a:rPr lang="nb-NO" sz="3200" dirty="0"/>
            </a:br>
            <a:r>
              <a:rPr lang="nb-NO" sz="2000" dirty="0"/>
              <a:t>Carlo Aall</a:t>
            </a:r>
            <a:br>
              <a:rPr lang="nb-NO" sz="2000" dirty="0"/>
            </a:br>
            <a:r>
              <a:rPr lang="nb-NO" sz="2000" dirty="0" err="1"/>
              <a:t>Forskar</a:t>
            </a:r>
            <a:r>
              <a:rPr lang="nb-NO" sz="2000" dirty="0"/>
              <a:t> Vestlandsforsking</a:t>
            </a:r>
            <a:endParaRPr lang="nb-NO" sz="3200" dirty="0"/>
          </a:p>
        </p:txBody>
      </p:sp>
      <p:sp>
        <p:nvSpPr>
          <p:cNvPr id="6" name="Google Shape;98;p14">
            <a:extLst>
              <a:ext uri="{FF2B5EF4-FFF2-40B4-BE49-F238E27FC236}">
                <a16:creationId xmlns:a16="http://schemas.microsoft.com/office/drawing/2014/main" id="{CB369CDD-0650-CD4F-9784-E42121F5B8F2}"/>
              </a:ext>
            </a:extLst>
          </p:cNvPr>
          <p:cNvSpPr txBox="1"/>
          <p:nvPr/>
        </p:nvSpPr>
        <p:spPr>
          <a:xfrm>
            <a:off x="1100773" y="5550121"/>
            <a:ext cx="8376113" cy="41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rgbClr val="004D68"/>
              </a:buClr>
              <a:buSzPts val="1800"/>
            </a:pPr>
            <a:r>
              <a:rPr lang="nn-NO" b="1" dirty="0">
                <a:solidFill>
                  <a:srgbClr val="004D68"/>
                </a:solidFill>
                <a:ea typeface="Calibri"/>
                <a:cs typeface="Calibri"/>
                <a:sym typeface="Calibri"/>
              </a:rPr>
              <a:t>Digitalt høyringsmøte</a:t>
            </a:r>
            <a:r>
              <a:rPr lang="nn-NO" sz="1800" b="0" i="0" dirty="0">
                <a:solidFill>
                  <a:srgbClr val="6FD5BF"/>
                </a:solidFill>
                <a:ea typeface="Calibri"/>
                <a:cs typeface="Calibri"/>
                <a:sym typeface="Calibri"/>
              </a:rPr>
              <a:t>|</a:t>
            </a:r>
            <a:r>
              <a:rPr lang="nn-NO" sz="1800" b="0" i="0" dirty="0">
                <a:solidFill>
                  <a:srgbClr val="008DBE"/>
                </a:solidFill>
                <a:ea typeface="Calibri"/>
                <a:cs typeface="Calibri"/>
                <a:sym typeface="Calibri"/>
              </a:rPr>
              <a:t>   </a:t>
            </a:r>
            <a:r>
              <a:rPr lang="nn-NO" dirty="0">
                <a:solidFill>
                  <a:srgbClr val="004D68"/>
                </a:solidFill>
                <a:ea typeface="Calibri"/>
                <a:cs typeface="Calibri"/>
                <a:sym typeface="Calibri"/>
              </a:rPr>
              <a:t>02</a:t>
            </a:r>
            <a:r>
              <a:rPr lang="nn-NO" sz="1800" b="0" i="0" dirty="0">
                <a:solidFill>
                  <a:srgbClr val="004D68"/>
                </a:solidFill>
                <a:ea typeface="Calibri"/>
                <a:cs typeface="Calibri"/>
                <a:sym typeface="Calibri"/>
              </a:rPr>
              <a:t>.06.2020  </a:t>
            </a:r>
            <a:r>
              <a:rPr lang="nn-NO" dirty="0">
                <a:solidFill>
                  <a:srgbClr val="6FD5BF"/>
                </a:solidFill>
                <a:ea typeface="Calibri"/>
                <a:cs typeface="Calibri"/>
                <a:sym typeface="Calibri"/>
              </a:rPr>
              <a:t>|  </a:t>
            </a:r>
            <a:r>
              <a:rPr lang="nn-NO" dirty="0">
                <a:solidFill>
                  <a:srgbClr val="004D68"/>
                </a:solidFill>
                <a:ea typeface="Calibri"/>
                <a:cs typeface="Calibri"/>
                <a:sym typeface="Calibri"/>
              </a:rPr>
              <a:t>Carlo Aall</a:t>
            </a:r>
            <a:endParaRPr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9208589-3F3A-4F5C-9E8E-63806B935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6486" y="3066797"/>
            <a:ext cx="1388967" cy="197136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E595A1D4-A7D3-48D6-ACE1-DA456C0126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0011" y="3775639"/>
            <a:ext cx="1817633" cy="1283257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EBA28902-445E-449D-A7F2-542EBDCC6A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6786" y="1318684"/>
            <a:ext cx="3502313" cy="1602308"/>
          </a:xfrm>
          <a:prstGeom prst="rect">
            <a:avLst/>
          </a:prstGeom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F8992327-5655-4A91-834C-9EA1616D8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1466" y="3034719"/>
            <a:ext cx="1817633" cy="599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0471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451C777-23B6-4C5A-929E-FCFFE3247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Framlegg til fire supplerande berekrafttema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14DECA3-EA7C-4903-B601-37DC5EAD65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42825"/>
            <a:ext cx="5257800" cy="453413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n-NO" sz="2000" b="1" dirty="0">
                <a:solidFill>
                  <a:schemeClr val="bg1">
                    <a:lumMod val="75000"/>
                  </a:schemeClr>
                </a:solidFill>
              </a:rPr>
              <a:t>Klimatilpassing til kva?</a:t>
            </a:r>
          </a:p>
          <a:p>
            <a:pPr lvl="1"/>
            <a:r>
              <a:rPr lang="nn-NO" sz="1800" dirty="0">
                <a:solidFill>
                  <a:schemeClr val="bg1">
                    <a:lumMod val="75000"/>
                  </a:schemeClr>
                </a:solidFill>
              </a:rPr>
              <a:t>Lokale konsekvensar av klimaendringar i andre land er gløymt!</a:t>
            </a:r>
          </a:p>
          <a:p>
            <a:pPr marL="457200" indent="-457200">
              <a:buFont typeface="+mj-lt"/>
              <a:buAutoNum type="arabicPeriod"/>
            </a:pPr>
            <a:r>
              <a:rPr lang="nn-NO" sz="2000" b="1" dirty="0">
                <a:solidFill>
                  <a:schemeClr val="bg1">
                    <a:lumMod val="75000"/>
                  </a:schemeClr>
                </a:solidFill>
              </a:rPr>
              <a:t>Kva tid kjem ‘</a:t>
            </a:r>
            <a:r>
              <a:rPr lang="nn-NO" sz="2000" b="1" dirty="0" err="1">
                <a:solidFill>
                  <a:schemeClr val="bg1">
                    <a:lumMod val="75000"/>
                  </a:schemeClr>
                </a:solidFill>
              </a:rPr>
              <a:t>nedvekst</a:t>
            </a:r>
            <a:r>
              <a:rPr lang="nn-NO" sz="2000" b="1" dirty="0">
                <a:solidFill>
                  <a:schemeClr val="bg1">
                    <a:lumMod val="75000"/>
                  </a:schemeClr>
                </a:solidFill>
              </a:rPr>
              <a:t>-debatten’?</a:t>
            </a:r>
          </a:p>
          <a:p>
            <a:pPr lvl="1"/>
            <a:r>
              <a:rPr lang="nn-NO" sz="1800" dirty="0">
                <a:solidFill>
                  <a:schemeClr val="bg1">
                    <a:lumMod val="75000"/>
                  </a:schemeClr>
                </a:solidFill>
              </a:rPr>
              <a:t>Skal vi nå klimamåla i tide må vi redusere forbruket?</a:t>
            </a:r>
          </a:p>
          <a:p>
            <a:pPr marL="457200" indent="-457200">
              <a:buFont typeface="+mj-lt"/>
              <a:buAutoNum type="arabicPeriod"/>
            </a:pPr>
            <a:r>
              <a:rPr lang="nn-NO" sz="2000" b="1" dirty="0">
                <a:solidFill>
                  <a:schemeClr val="bg1">
                    <a:lumMod val="75000"/>
                  </a:schemeClr>
                </a:solidFill>
              </a:rPr>
              <a:t>Planlegging for meir eller mindre mobilitet?</a:t>
            </a:r>
          </a:p>
          <a:p>
            <a:pPr lvl="1"/>
            <a:r>
              <a:rPr lang="nn-NO" sz="1800" dirty="0">
                <a:solidFill>
                  <a:schemeClr val="bg1">
                    <a:lumMod val="75000"/>
                  </a:schemeClr>
                </a:solidFill>
              </a:rPr>
              <a:t>Berekraftig mobilitet inneber for oss i den rike del av verda ‘mindre’ mobilitet (og ‘Korona’ kan hjelpe oss på vegen!)</a:t>
            </a:r>
          </a:p>
          <a:p>
            <a:pPr marL="457200" indent="-457200">
              <a:buFont typeface="+mj-lt"/>
              <a:buAutoNum type="arabicPeriod"/>
            </a:pPr>
            <a:r>
              <a:rPr lang="nn-NO" sz="2000" b="1" dirty="0"/>
              <a:t>Treng vi meir eller mindre energi?</a:t>
            </a:r>
          </a:p>
          <a:p>
            <a:pPr lvl="1"/>
            <a:r>
              <a:rPr lang="nn-NO" sz="1800" dirty="0"/>
              <a:t>Å bruke mindre energi er ein føresetnad for at vi klarer jobben å erstatte fossil med fornybar energi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65D90FFC-9C29-4055-8E95-99F05DCB9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902" y="2353230"/>
            <a:ext cx="5257800" cy="3687639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02E9FAAB-1B9D-4531-8BBA-E34CC8541B3D}"/>
              </a:ext>
            </a:extLst>
          </p:cNvPr>
          <p:cNvSpPr/>
          <p:nvPr/>
        </p:nvSpPr>
        <p:spPr>
          <a:xfrm>
            <a:off x="8106688" y="5969214"/>
            <a:ext cx="1629820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750" dirty="0"/>
              <a:t>https://ourworldindata.org/</a:t>
            </a:r>
            <a:endParaRPr lang="nn-NO" sz="750" dirty="0"/>
          </a:p>
        </p:txBody>
      </p:sp>
    </p:spTree>
    <p:extLst>
      <p:ext uri="{BB962C8B-B14F-4D97-AF65-F5344CB8AC3E}">
        <p14:creationId xmlns:p14="http://schemas.microsoft.com/office/powerpoint/2010/main" val="2463386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2D318C1-9289-404B-826C-D4D6DA638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Berekraftindikatorar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DC30EFD-B853-47DA-A21B-224CF8CFB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102" y="1827586"/>
            <a:ext cx="4879759" cy="337237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Plassholder for innhold 5">
            <a:extLst>
              <a:ext uri="{FF2B5EF4-FFF2-40B4-BE49-F238E27FC236}">
                <a16:creationId xmlns:a16="http://schemas.microsoft.com/office/drawing/2014/main" id="{062BF2BB-45E8-474D-A01A-01D1AD308A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6907" y="1642825"/>
            <a:ext cx="5552794" cy="4534138"/>
          </a:xfrm>
        </p:spPr>
        <p:txBody>
          <a:bodyPr/>
          <a:lstStyle/>
          <a:p>
            <a:r>
              <a:rPr lang="nn-NO" sz="2000" b="1" dirty="0"/>
              <a:t>Generelt</a:t>
            </a:r>
          </a:p>
          <a:p>
            <a:pPr lvl="1"/>
            <a:r>
              <a:rPr lang="nn-NO" sz="1800" dirty="0"/>
              <a:t>Like lang historie som arbeidet med berekraftig utvikling</a:t>
            </a:r>
          </a:p>
          <a:p>
            <a:pPr lvl="1"/>
            <a:r>
              <a:rPr lang="nn-NO" sz="1800" dirty="0"/>
              <a:t>Historia er </a:t>
            </a:r>
            <a:r>
              <a:rPr lang="nn-NO" sz="1800" u="sng" dirty="0"/>
              <a:t>rik</a:t>
            </a:r>
            <a:r>
              <a:rPr lang="nn-NO" sz="1800" dirty="0"/>
              <a:t> på </a:t>
            </a:r>
            <a:r>
              <a:rPr lang="nn-NO" sz="1800" u="sng" dirty="0"/>
              <a:t>framlegg</a:t>
            </a:r>
            <a:r>
              <a:rPr lang="nn-NO" sz="1800" dirty="0"/>
              <a:t> til indikatorsett</a:t>
            </a:r>
          </a:p>
          <a:p>
            <a:pPr lvl="1"/>
            <a:r>
              <a:rPr lang="nn-NO" sz="1800" dirty="0"/>
              <a:t>Historia er </a:t>
            </a:r>
            <a:r>
              <a:rPr lang="nn-NO" sz="1800" u="sng" dirty="0"/>
              <a:t>fattig</a:t>
            </a:r>
            <a:r>
              <a:rPr lang="nn-NO" sz="1800" dirty="0"/>
              <a:t> på dokumentasjon av at indikatorane har blitt </a:t>
            </a:r>
            <a:r>
              <a:rPr lang="nn-NO" sz="1800" u="sng" dirty="0"/>
              <a:t>brukt</a:t>
            </a:r>
            <a:r>
              <a:rPr lang="nn-NO" sz="1800" dirty="0"/>
              <a:t> </a:t>
            </a:r>
          </a:p>
          <a:p>
            <a:r>
              <a:rPr lang="nn-NO" sz="2000" b="1" dirty="0"/>
              <a:t>Vestlandsforsking si historie også ‘rik’ –mange utgreiingar med framlegg til indikatorar</a:t>
            </a:r>
          </a:p>
          <a:p>
            <a:pPr lvl="1"/>
            <a:r>
              <a:rPr lang="nn-NO" sz="1800" dirty="0"/>
              <a:t>KS og einskildkommunar</a:t>
            </a:r>
          </a:p>
          <a:p>
            <a:pPr lvl="1"/>
            <a:r>
              <a:rPr lang="nn-NO" sz="1800" dirty="0"/>
              <a:t>Fylkeskommunar (m.a. Sogn og Fjordane, Hordaland og Akershus)</a:t>
            </a:r>
          </a:p>
          <a:p>
            <a:pPr lvl="1"/>
            <a:r>
              <a:rPr lang="nn-NO" sz="1800" dirty="0"/>
              <a:t>Næringslivet (Oslo Sporveier, reiselivsverksemder)</a:t>
            </a:r>
          </a:p>
          <a:p>
            <a:r>
              <a:rPr lang="nn-NO" sz="2200" b="1" dirty="0"/>
              <a:t>Indikatorutvikling også del av prosjektet med Vestlandsforsking og Nordlandsforsking!</a:t>
            </a:r>
          </a:p>
        </p:txBody>
      </p:sp>
    </p:spTree>
    <p:extLst>
      <p:ext uri="{BB962C8B-B14F-4D97-AF65-F5344CB8AC3E}">
        <p14:creationId xmlns:p14="http://schemas.microsoft.com/office/powerpoint/2010/main" val="188709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D55FF56-F33E-4CEC-BBFC-C9EAB828F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Nokre eksempel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25697E29-F1C8-45C3-B5CC-F0257E321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102" y="1948582"/>
            <a:ext cx="5505792" cy="3859730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2DE5574F-A7FF-42AC-BC2E-0A17103FD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9894" y="1992059"/>
            <a:ext cx="5484099" cy="3930176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905A037E-B872-4CCB-AA8F-690B75DB2E7B}"/>
              </a:ext>
            </a:extLst>
          </p:cNvPr>
          <p:cNvSpPr/>
          <p:nvPr/>
        </p:nvSpPr>
        <p:spPr>
          <a:xfrm>
            <a:off x="794291" y="1396429"/>
            <a:ext cx="10543607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nb-NO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Indikatorsettet «</a:t>
            </a:r>
            <a:r>
              <a:rPr lang="nb-NO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berekraftige</a:t>
            </a:r>
            <a:r>
              <a:rPr lang="nb-NO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kommunar</a:t>
            </a:r>
            <a:r>
              <a:rPr lang="nb-NO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praksis» utvikla for KS i 2002</a:t>
            </a:r>
          </a:p>
          <a:p>
            <a:pPr>
              <a:spcAft>
                <a:spcPts val="400"/>
              </a:spcAft>
            </a:pPr>
            <a:r>
              <a:rPr lang="nb-NO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(blei etter </a:t>
            </a:r>
            <a:r>
              <a:rPr lang="nb-NO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nokre</a:t>
            </a:r>
            <a:r>
              <a:rPr lang="nb-NO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år tatt ned </a:t>
            </a:r>
            <a:r>
              <a:rPr lang="nb-NO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frå</a:t>
            </a:r>
            <a:r>
              <a:rPr lang="nb-NO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www.ks.no</a:t>
            </a:r>
            <a:r>
              <a:rPr lang="nb-NO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fordi systemet </a:t>
            </a:r>
            <a:r>
              <a:rPr lang="nb-NO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ikkje</a:t>
            </a:r>
            <a:r>
              <a:rPr lang="nb-NO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blei nytta!)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A904E0E4-0AE0-4FB9-A134-B0CC71F97EF6}"/>
              </a:ext>
            </a:extLst>
          </p:cNvPr>
          <p:cNvSpPr/>
          <p:nvPr/>
        </p:nvSpPr>
        <p:spPr>
          <a:xfrm>
            <a:off x="826095" y="5903065"/>
            <a:ext cx="1105208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nb-NO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Aall, C., Breisnes, K., Hille, J., Høyer, K.G. (2002): Bærekraftige kommuner i praksis. Omtale av et styringssystem for integrering og konkretisering av bærekraftig praksis i kommunen. VF-rapport 17/02. Sogndal: Vestlandsforsking. </a:t>
            </a:r>
            <a:r>
              <a:rPr lang="nb-NO" sz="105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https://www.vestforsk.no/sites/default/files/migrate_files/rapport-17-02.pdf</a:t>
            </a:r>
            <a:endParaRPr lang="nb-NO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2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D55FF56-F33E-4CEC-BBFC-C9EAB828F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Nokre eksempel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837CD7D5-BB55-4450-85AF-D0951E949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102" y="2039315"/>
            <a:ext cx="7975807" cy="4175341"/>
          </a:xfrm>
          <a:prstGeom prst="rect">
            <a:avLst/>
          </a:prstGeom>
        </p:spPr>
      </p:pic>
      <p:sp>
        <p:nvSpPr>
          <p:cNvPr id="13" name="TekstSylinder 12">
            <a:extLst>
              <a:ext uri="{FF2B5EF4-FFF2-40B4-BE49-F238E27FC236}">
                <a16:creationId xmlns:a16="http://schemas.microsoft.com/office/drawing/2014/main" id="{BD02156E-8BAF-4744-B095-6415727AD2E1}"/>
              </a:ext>
            </a:extLst>
          </p:cNvPr>
          <p:cNvSpPr txBox="1"/>
          <p:nvPr/>
        </p:nvSpPr>
        <p:spPr>
          <a:xfrm>
            <a:off x="854102" y="1669983"/>
            <a:ext cx="6283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dirty="0"/>
              <a:t>Eksempel på bruk av systemet «berekraftige kommunar i praksis»</a:t>
            </a:r>
          </a:p>
        </p:txBody>
      </p:sp>
    </p:spTree>
    <p:extLst>
      <p:ext uri="{BB962C8B-B14F-4D97-AF65-F5344CB8AC3E}">
        <p14:creationId xmlns:p14="http://schemas.microsoft.com/office/powerpoint/2010/main" val="1364203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97CA594-0E8A-40E2-9AF9-08FA549A9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Nokre eksempel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FD2DC6B3-4F2F-43A7-8573-1006EF5B1EFF}"/>
              </a:ext>
            </a:extLst>
          </p:cNvPr>
          <p:cNvSpPr/>
          <p:nvPr/>
        </p:nvSpPr>
        <p:spPr>
          <a:xfrm>
            <a:off x="854102" y="5530542"/>
            <a:ext cx="6096000" cy="6924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n-NO" dirty="0"/>
              <a:t>Rapport for Sogn og Fjordane fylkeskommune (2012)</a:t>
            </a:r>
          </a:p>
          <a:p>
            <a:r>
              <a:rPr lang="nb-NO" sz="1050" dirty="0"/>
              <a:t>https://www.vestforsk.no/sites/default/files/migrate_files/vf-rapport-7-2012-korleis-vurdere-effekten-av-ein-regional-klimapolitikk.pdf</a:t>
            </a:r>
            <a:endParaRPr lang="nn-NO" sz="1050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1B45DE1E-7301-45C8-AA00-1A7F8A05B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277" y="1482923"/>
            <a:ext cx="6123809" cy="40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117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97CA594-0E8A-40E2-9AF9-08FA549A9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Berekraftindikator-tilrådingar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246682FC-C406-4BF7-99AA-0CCEDF444E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42824"/>
            <a:ext cx="7314282" cy="4603739"/>
          </a:xfrm>
        </p:spPr>
        <p:txBody>
          <a:bodyPr/>
          <a:lstStyle/>
          <a:p>
            <a:r>
              <a:rPr lang="nn-NO" b="1" dirty="0"/>
              <a:t>Bruk meir tid på å tenke gjennom «</a:t>
            </a:r>
            <a:r>
              <a:rPr lang="nn-NO" b="1" u="sng" dirty="0"/>
              <a:t>føremål</a:t>
            </a:r>
            <a:r>
              <a:rPr lang="nn-NO" b="1" dirty="0"/>
              <a:t>» (kva indikatorane skal nyttast til) enn «</a:t>
            </a:r>
            <a:r>
              <a:rPr lang="nn-NO" b="1" u="sng" dirty="0"/>
              <a:t>innhald</a:t>
            </a:r>
            <a:r>
              <a:rPr lang="nn-NO" b="1" dirty="0"/>
              <a:t>» (kva indikatorar som skal inngå i systemet)! </a:t>
            </a:r>
          </a:p>
          <a:p>
            <a:pPr lvl="1"/>
            <a:r>
              <a:rPr lang="nn-NO" dirty="0"/>
              <a:t>Informasjon?</a:t>
            </a:r>
          </a:p>
          <a:p>
            <a:pPr lvl="1"/>
            <a:r>
              <a:rPr lang="nn-NO" dirty="0"/>
              <a:t>Administrativ styring?</a:t>
            </a:r>
          </a:p>
          <a:p>
            <a:pPr lvl="1"/>
            <a:r>
              <a:rPr lang="nn-NO" dirty="0"/>
              <a:t>Politisk styring?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F9646332-CB5D-41C5-AB91-1D9A21D04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1633" y="1488503"/>
            <a:ext cx="3070936" cy="249272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212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97CA594-0E8A-40E2-9AF9-08FA549A9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Berekraftindikator-tilrådingar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246682FC-C406-4BF7-99AA-0CCEDF444E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42824"/>
            <a:ext cx="7314282" cy="4603739"/>
          </a:xfrm>
        </p:spPr>
        <p:txBody>
          <a:bodyPr/>
          <a:lstStyle/>
          <a:p>
            <a:r>
              <a:rPr lang="nn-NO" b="1" dirty="0"/>
              <a:t>Bruk meir tid på å tenke gjennom «</a:t>
            </a:r>
            <a:r>
              <a:rPr lang="nn-NO" b="1" u="sng" dirty="0"/>
              <a:t>føremål</a:t>
            </a:r>
            <a:r>
              <a:rPr lang="nn-NO" b="1" dirty="0"/>
              <a:t>» (kva indikatorane skal nyttast til) enn «</a:t>
            </a:r>
            <a:r>
              <a:rPr lang="nn-NO" b="1" u="sng" dirty="0"/>
              <a:t>innhald</a:t>
            </a:r>
            <a:r>
              <a:rPr lang="nn-NO" b="1" dirty="0"/>
              <a:t>» (kva indikatorar som skal inngå i systemet)! </a:t>
            </a:r>
          </a:p>
          <a:p>
            <a:pPr lvl="1"/>
            <a:r>
              <a:rPr lang="nn-NO" dirty="0"/>
              <a:t>Informasjon?</a:t>
            </a:r>
          </a:p>
          <a:p>
            <a:pPr lvl="1"/>
            <a:r>
              <a:rPr lang="nn-NO" dirty="0"/>
              <a:t>Administrativ styring?</a:t>
            </a:r>
          </a:p>
          <a:p>
            <a:pPr lvl="1"/>
            <a:r>
              <a:rPr lang="nn-NO" dirty="0"/>
              <a:t>Politisk styring?</a:t>
            </a:r>
          </a:p>
          <a:p>
            <a:r>
              <a:rPr lang="nn-NO" b="1" dirty="0"/>
              <a:t>Utfordrande å ta i bruk berekraftindikatorar i politisk styring regionalt når regjeringa i 2010 avvikla bruken i statsbudsjettet</a:t>
            </a:r>
            <a:endParaRPr lang="nn-NO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60EA8E0D-0D59-424E-A0E4-FF0B93C85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7905" y="4082031"/>
            <a:ext cx="2882184" cy="216453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F9646332-CB5D-41C5-AB91-1D9A21D04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1633" y="1488503"/>
            <a:ext cx="3070936" cy="249272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0155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6;p22">
            <a:extLst>
              <a:ext uri="{FF2B5EF4-FFF2-40B4-BE49-F238E27FC236}">
                <a16:creationId xmlns:a16="http://schemas.microsoft.com/office/drawing/2014/main" id="{8249C4E8-66BF-3946-9A95-C5D9A4F2B691}"/>
              </a:ext>
            </a:extLst>
          </p:cNvPr>
          <p:cNvSpPr txBox="1">
            <a:spLocks/>
          </p:cNvSpPr>
          <p:nvPr/>
        </p:nvSpPr>
        <p:spPr>
          <a:xfrm>
            <a:off x="811246" y="1538780"/>
            <a:ext cx="10515600" cy="1012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SzPts val="2400"/>
            </a:pPr>
            <a:r>
              <a:rPr lang="nn-NO" sz="3600" dirty="0">
                <a:solidFill>
                  <a:srgbClr val="004D68"/>
                </a:solidFill>
                <a:latin typeface="+mn-lt"/>
                <a:ea typeface="Calibri"/>
                <a:cs typeface="Calibri"/>
                <a:sym typeface="Calibri"/>
              </a:rPr>
              <a:t>Takk for merksemda!</a:t>
            </a:r>
          </a:p>
        </p:txBody>
      </p:sp>
      <p:cxnSp>
        <p:nvCxnSpPr>
          <p:cNvPr id="10" name="Google Shape;244;p22">
            <a:extLst>
              <a:ext uri="{FF2B5EF4-FFF2-40B4-BE49-F238E27FC236}">
                <a16:creationId xmlns:a16="http://schemas.microsoft.com/office/drawing/2014/main" id="{7B37C954-8F9A-B049-B741-220B9542CA74}"/>
              </a:ext>
            </a:extLst>
          </p:cNvPr>
          <p:cNvCxnSpPr/>
          <p:nvPr/>
        </p:nvCxnSpPr>
        <p:spPr>
          <a:xfrm>
            <a:off x="838200" y="5936127"/>
            <a:ext cx="10531502" cy="0"/>
          </a:xfrm>
          <a:prstGeom prst="straightConnector1">
            <a:avLst/>
          </a:prstGeom>
          <a:noFill/>
          <a:ln w="12700" cap="flat" cmpd="sng">
            <a:solidFill>
              <a:srgbClr val="6FD5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" name="Rektangel 13">
            <a:extLst>
              <a:ext uri="{FF2B5EF4-FFF2-40B4-BE49-F238E27FC236}">
                <a16:creationId xmlns:a16="http://schemas.microsoft.com/office/drawing/2014/main" id="{9E3F51A8-A6CC-3949-BA2D-F92092191A06}"/>
              </a:ext>
            </a:extLst>
          </p:cNvPr>
          <p:cNvSpPr/>
          <p:nvPr/>
        </p:nvSpPr>
        <p:spPr>
          <a:xfrm>
            <a:off x="9003128" y="2255686"/>
            <a:ext cx="3263118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E0FF00"/>
              </a:buClr>
              <a:buSzPts val="2000"/>
            </a:pPr>
            <a:r>
              <a:rPr lang="nn-NO" b="1" dirty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Carlo Aall</a:t>
            </a:r>
          </a:p>
          <a:p>
            <a:pPr>
              <a:buClr>
                <a:srgbClr val="E0FF00"/>
              </a:buClr>
              <a:buSzPts val="2000"/>
            </a:pPr>
            <a:r>
              <a:rPr lang="nn-NO" dirty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@</a:t>
            </a:r>
            <a:r>
              <a:rPr lang="nn-NO" dirty="0" err="1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aallaboutclimate</a:t>
            </a:r>
            <a:r>
              <a:rPr lang="nn-NO" dirty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 </a:t>
            </a:r>
          </a:p>
          <a:p>
            <a:pPr lvl="0">
              <a:buClr>
                <a:srgbClr val="E0FF00"/>
              </a:buClr>
              <a:buSzPts val="2000"/>
            </a:pPr>
            <a:endParaRPr lang="nn-NO" b="1" dirty="0">
              <a:solidFill>
                <a:srgbClr val="0070C0"/>
              </a:solidFill>
              <a:ea typeface="Calibri"/>
              <a:cs typeface="Calibri"/>
              <a:sym typeface="Calibri"/>
            </a:endParaRPr>
          </a:p>
          <a:p>
            <a:pPr lvl="0">
              <a:buClr>
                <a:srgbClr val="E0FF00"/>
              </a:buClr>
              <a:buSzPts val="2000"/>
            </a:pPr>
            <a:r>
              <a:rPr lang="nn-NO" dirty="0" err="1">
                <a:solidFill>
                  <a:srgbClr val="004D68"/>
                </a:solidFill>
                <a:ea typeface="Calibri"/>
                <a:cs typeface="Calibri"/>
                <a:sym typeface="Calibri"/>
              </a:rPr>
              <a:t>Mob</a:t>
            </a:r>
            <a:r>
              <a:rPr lang="nn-NO" dirty="0">
                <a:solidFill>
                  <a:srgbClr val="004D68"/>
                </a:solidFill>
                <a:ea typeface="Calibri"/>
                <a:cs typeface="Calibri"/>
                <a:sym typeface="Calibri"/>
              </a:rPr>
              <a:t>:  991 27 222</a:t>
            </a:r>
            <a:endParaRPr lang="nn-NO" dirty="0"/>
          </a:p>
          <a:p>
            <a:pPr lvl="0">
              <a:spcBef>
                <a:spcPts val="600"/>
              </a:spcBef>
              <a:buClr>
                <a:srgbClr val="E0FF00"/>
              </a:buClr>
              <a:buSzPts val="2000"/>
            </a:pPr>
            <a:r>
              <a:rPr lang="nn-NO" dirty="0">
                <a:solidFill>
                  <a:srgbClr val="004D68"/>
                </a:solidFill>
                <a:ea typeface="Calibri"/>
                <a:cs typeface="Calibri"/>
                <a:sym typeface="Calibri"/>
              </a:rPr>
              <a:t>E-post: caa@vestforsk.no</a:t>
            </a:r>
          </a:p>
          <a:p>
            <a:pPr lvl="0">
              <a:spcBef>
                <a:spcPts val="600"/>
              </a:spcBef>
              <a:buClr>
                <a:srgbClr val="E0FF00"/>
              </a:buClr>
              <a:buSzPts val="2000"/>
            </a:pPr>
            <a:r>
              <a:rPr lang="nn-NO" dirty="0">
                <a:solidFill>
                  <a:srgbClr val="004D68"/>
                </a:solidFill>
                <a:ea typeface="Calibri"/>
                <a:cs typeface="Calibri"/>
                <a:sym typeface="Calibri"/>
              </a:rPr>
              <a:t>www.vestforsk.no</a:t>
            </a:r>
          </a:p>
          <a:p>
            <a:pPr lvl="0">
              <a:spcBef>
                <a:spcPts val="600"/>
              </a:spcBef>
              <a:buClr>
                <a:srgbClr val="E0FF00"/>
              </a:buClr>
              <a:buSzPts val="2000"/>
            </a:pPr>
            <a:endParaRPr lang="nn-NO" b="1" dirty="0">
              <a:solidFill>
                <a:srgbClr val="004D68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38CEBC60-C5FE-4F0F-BE3A-FFF9CD670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55686"/>
            <a:ext cx="8137974" cy="352126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8379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F2C4BD64-C978-3445-A46A-D98A46DC07EF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nb-NO" dirty="0"/>
              <a:t>Mitt utgangspunkt</a:t>
            </a:r>
          </a:p>
        </p:txBody>
      </p:sp>
      <p:grpSp>
        <p:nvGrpSpPr>
          <p:cNvPr id="1028" name="Gruppe 1027">
            <a:extLst>
              <a:ext uri="{FF2B5EF4-FFF2-40B4-BE49-F238E27FC236}">
                <a16:creationId xmlns:a16="http://schemas.microsoft.com/office/drawing/2014/main" id="{4AEB11D3-2342-4AFB-84C1-4C4B92AD740E}"/>
              </a:ext>
            </a:extLst>
          </p:cNvPr>
          <p:cNvGrpSpPr/>
          <p:nvPr/>
        </p:nvGrpSpPr>
        <p:grpSpPr>
          <a:xfrm>
            <a:off x="986049" y="4223075"/>
            <a:ext cx="7299260" cy="2049538"/>
            <a:chOff x="986049" y="4223075"/>
            <a:chExt cx="7299260" cy="2049538"/>
          </a:xfrm>
        </p:grpSpPr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26051A34-CEE7-44A3-A4D1-94DE3ADCBD01}"/>
                </a:ext>
              </a:extLst>
            </p:cNvPr>
            <p:cNvSpPr/>
            <p:nvPr/>
          </p:nvSpPr>
          <p:spPr>
            <a:xfrm>
              <a:off x="4635395" y="5580388"/>
              <a:ext cx="3641368" cy="5770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b-NO" sz="1050" dirty="0">
                  <a:hlinkClick r:id="rId2"/>
                </a:rPr>
                <a:t>https://www.vestforsk.no/nn/project/samproduksjon-av-kunnskap-og-iverksetting-av-baerekraftmalene-i-regional-og-kommunal</a:t>
              </a:r>
              <a:endParaRPr lang="nb-NO" sz="1050" dirty="0"/>
            </a:p>
          </p:txBody>
        </p:sp>
        <p:pic>
          <p:nvPicPr>
            <p:cNvPr id="9" name="Bilde 8">
              <a:extLst>
                <a:ext uri="{FF2B5EF4-FFF2-40B4-BE49-F238E27FC236}">
                  <a16:creationId xmlns:a16="http://schemas.microsoft.com/office/drawing/2014/main" id="{D481A38F-9BAD-4DD0-8ED3-AB05505D8C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6049" y="4223075"/>
              <a:ext cx="3337848" cy="204244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" name="Bilde 11">
              <a:extLst>
                <a:ext uri="{FF2B5EF4-FFF2-40B4-BE49-F238E27FC236}">
                  <a16:creationId xmlns:a16="http://schemas.microsoft.com/office/drawing/2014/main" id="{2B8C107C-9422-468C-BF82-70D0BD2DF2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47352" y="4223075"/>
              <a:ext cx="1376545" cy="330071"/>
            </a:xfrm>
            <a:prstGeom prst="rect">
              <a:avLst/>
            </a:prstGeom>
          </p:spPr>
        </p:pic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94FDD10C-89E4-4D20-BE96-AF0E0EA6D17D}"/>
                </a:ext>
              </a:extLst>
            </p:cNvPr>
            <p:cNvSpPr/>
            <p:nvPr/>
          </p:nvSpPr>
          <p:spPr>
            <a:xfrm>
              <a:off x="2234649" y="4309998"/>
              <a:ext cx="714796" cy="1290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19" name="Bilde 18">
              <a:extLst>
                <a:ext uri="{FF2B5EF4-FFF2-40B4-BE49-F238E27FC236}">
                  <a16:creationId xmlns:a16="http://schemas.microsoft.com/office/drawing/2014/main" id="{AF5FA50F-0546-4B7E-93CA-0C612C043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22996" y="4910746"/>
              <a:ext cx="1602715" cy="573811"/>
            </a:xfrm>
            <a:prstGeom prst="rect">
              <a:avLst/>
            </a:prstGeom>
          </p:spPr>
        </p:pic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03CD5E54-A80F-4F93-BEA3-C9620BC0220D}"/>
                </a:ext>
              </a:extLst>
            </p:cNvPr>
            <p:cNvSpPr/>
            <p:nvPr/>
          </p:nvSpPr>
          <p:spPr>
            <a:xfrm>
              <a:off x="989881" y="4223075"/>
              <a:ext cx="7295428" cy="204953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TekstSylinder 23">
              <a:extLst>
                <a:ext uri="{FF2B5EF4-FFF2-40B4-BE49-F238E27FC236}">
                  <a16:creationId xmlns:a16="http://schemas.microsoft.com/office/drawing/2014/main" id="{99AC7C0E-F509-44F4-9128-0ABE32901CA9}"/>
                </a:ext>
              </a:extLst>
            </p:cNvPr>
            <p:cNvSpPr txBox="1"/>
            <p:nvPr/>
          </p:nvSpPr>
          <p:spPr>
            <a:xfrm>
              <a:off x="4323897" y="4227903"/>
              <a:ext cx="37896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n-NO" sz="1600" b="1" dirty="0"/>
                <a:t>Utviklingsprosjekt 2020-2022</a:t>
              </a:r>
            </a:p>
          </p:txBody>
        </p:sp>
        <p:pic>
          <p:nvPicPr>
            <p:cNvPr id="1026" name="Picture 2" descr="Gå til fremsiden">
              <a:extLst>
                <a:ext uri="{FF2B5EF4-FFF2-40B4-BE49-F238E27FC236}">
                  <a16:creationId xmlns:a16="http://schemas.microsoft.com/office/drawing/2014/main" id="{494F230A-C27F-4AA8-86B0-3917F37349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3205" y="5016966"/>
              <a:ext cx="1480242" cy="4458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Pil: høyre 26">
            <a:extLst>
              <a:ext uri="{FF2B5EF4-FFF2-40B4-BE49-F238E27FC236}">
                <a16:creationId xmlns:a16="http://schemas.microsoft.com/office/drawing/2014/main" id="{B3EEFD0F-5450-465F-B0D2-B1A36AE3CC2F}"/>
              </a:ext>
            </a:extLst>
          </p:cNvPr>
          <p:cNvSpPr/>
          <p:nvPr/>
        </p:nvSpPr>
        <p:spPr>
          <a:xfrm>
            <a:off x="4160616" y="2178989"/>
            <a:ext cx="667758" cy="1461331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28" name="Pil: bøyd mot venstre 27">
            <a:extLst>
              <a:ext uri="{FF2B5EF4-FFF2-40B4-BE49-F238E27FC236}">
                <a16:creationId xmlns:a16="http://schemas.microsoft.com/office/drawing/2014/main" id="{A536FC3B-0F68-4FB7-884D-198642ADF2D2}"/>
              </a:ext>
            </a:extLst>
          </p:cNvPr>
          <p:cNvSpPr/>
          <p:nvPr/>
        </p:nvSpPr>
        <p:spPr>
          <a:xfrm>
            <a:off x="8582803" y="2785735"/>
            <a:ext cx="827451" cy="2464938"/>
          </a:xfrm>
          <a:prstGeom prst="curvedLef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>
              <a:solidFill>
                <a:schemeClr val="tx1"/>
              </a:solidFill>
            </a:endParaRPr>
          </a:p>
        </p:txBody>
      </p:sp>
      <p:grpSp>
        <p:nvGrpSpPr>
          <p:cNvPr id="1027" name="Gruppe 1026">
            <a:extLst>
              <a:ext uri="{FF2B5EF4-FFF2-40B4-BE49-F238E27FC236}">
                <a16:creationId xmlns:a16="http://schemas.microsoft.com/office/drawing/2014/main" id="{4B385A89-C084-42F6-9A4E-7A4DB7D3A619}"/>
              </a:ext>
            </a:extLst>
          </p:cNvPr>
          <p:cNvGrpSpPr/>
          <p:nvPr/>
        </p:nvGrpSpPr>
        <p:grpSpPr>
          <a:xfrm>
            <a:off x="4961101" y="1649322"/>
            <a:ext cx="4391656" cy="2477921"/>
            <a:chOff x="4559996" y="1716760"/>
            <a:chExt cx="4391656" cy="2366686"/>
          </a:xfrm>
        </p:grpSpPr>
        <p:sp>
          <p:nvSpPr>
            <p:cNvPr id="23" name="Rektangel 22">
              <a:extLst>
                <a:ext uri="{FF2B5EF4-FFF2-40B4-BE49-F238E27FC236}">
                  <a16:creationId xmlns:a16="http://schemas.microsoft.com/office/drawing/2014/main" id="{831E90CC-D636-4C7C-8C94-DFA5F8E13D35}"/>
                </a:ext>
              </a:extLst>
            </p:cNvPr>
            <p:cNvSpPr/>
            <p:nvPr/>
          </p:nvSpPr>
          <p:spPr>
            <a:xfrm>
              <a:off x="4559996" y="1716760"/>
              <a:ext cx="3324208" cy="23666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8" name="Bilde 7">
              <a:extLst>
                <a:ext uri="{FF2B5EF4-FFF2-40B4-BE49-F238E27FC236}">
                  <a16:creationId xmlns:a16="http://schemas.microsoft.com/office/drawing/2014/main" id="{6CC29E9B-5CDC-4649-B4F0-B7AE6909126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75332" y="1736646"/>
              <a:ext cx="3300326" cy="2193619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22" name="Rektangel 21">
              <a:extLst>
                <a:ext uri="{FF2B5EF4-FFF2-40B4-BE49-F238E27FC236}">
                  <a16:creationId xmlns:a16="http://schemas.microsoft.com/office/drawing/2014/main" id="{870E7237-AB54-4720-888B-8FF0BC96C1A0}"/>
                </a:ext>
              </a:extLst>
            </p:cNvPr>
            <p:cNvSpPr/>
            <p:nvPr/>
          </p:nvSpPr>
          <p:spPr>
            <a:xfrm>
              <a:off x="4746849" y="3883391"/>
              <a:ext cx="4204803" cy="2000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b-NO" sz="700" dirty="0">
                  <a:hlinkClick r:id="rId8"/>
                </a:rPr>
                <a:t>https://distriktssenteret.no/litteratur/berekraftig-utvikling-i-sma-kommunar/</a:t>
              </a:r>
              <a:endParaRPr lang="nb-NO" sz="700" dirty="0"/>
            </a:p>
          </p:txBody>
        </p:sp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2F40194A-5796-4F93-8BEB-4BECCEE4A519}"/>
                </a:ext>
              </a:extLst>
            </p:cNvPr>
            <p:cNvSpPr/>
            <p:nvPr/>
          </p:nvSpPr>
          <p:spPr>
            <a:xfrm>
              <a:off x="7168079" y="3627688"/>
              <a:ext cx="215488" cy="10018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pic>
        <p:nvPicPr>
          <p:cNvPr id="30" name="Bilde 29">
            <a:extLst>
              <a:ext uri="{FF2B5EF4-FFF2-40B4-BE49-F238E27FC236}">
                <a16:creationId xmlns:a16="http://schemas.microsoft.com/office/drawing/2014/main" id="{EA57FC2B-A462-43AF-9A32-52BA6BDBC53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5323" y="1672206"/>
            <a:ext cx="3001191" cy="116046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4" name="Bilde 1023">
            <a:extLst>
              <a:ext uri="{FF2B5EF4-FFF2-40B4-BE49-F238E27FC236}">
                <a16:creationId xmlns:a16="http://schemas.microsoft.com/office/drawing/2014/main" id="{6FF7D112-1239-48D1-A354-48302EBE60F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6049" y="2909655"/>
            <a:ext cx="3001191" cy="116622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451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F2C4BD64-C978-3445-A46A-D98A46DC0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102" y="535946"/>
            <a:ext cx="10499698" cy="512246"/>
          </a:xfrm>
          <a:prstGeom prst="rect">
            <a:avLst/>
          </a:prstGeom>
        </p:spPr>
        <p:txBody>
          <a:bodyPr/>
          <a:lstStyle/>
          <a:p>
            <a:r>
              <a:rPr lang="nb-NO" sz="3200" b="1" dirty="0"/>
              <a:t>Den lokale og regionale </a:t>
            </a:r>
            <a:r>
              <a:rPr lang="nb-NO" sz="3200" b="1" dirty="0" err="1"/>
              <a:t>berekraftshistoria</a:t>
            </a:r>
            <a:r>
              <a:rPr lang="nb-NO" sz="3200" b="1" dirty="0"/>
              <a:t> på 1 minutt</a:t>
            </a:r>
            <a:endParaRPr lang="nb-NO" sz="3600" b="1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A24381B-B60D-4DD7-A250-A408890689FB}"/>
              </a:ext>
            </a:extLst>
          </p:cNvPr>
          <p:cNvSpPr/>
          <p:nvPr/>
        </p:nvSpPr>
        <p:spPr>
          <a:xfrm>
            <a:off x="543056" y="1993374"/>
            <a:ext cx="1612549" cy="39703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Kommunane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sitt Lokal Agenda 21 arbeid og </a:t>
            </a:r>
            <a:r>
              <a:rPr kumimoji="0" lang="nb-NO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fylkeskommunane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sitt Regional Agenda 21 arbeid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Lokal Agenda 21 perioden (statlig støtte til LA21 arbeid)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Miljøvern i kommune perioden (øremerka overføringer til kommunale miljøvernledere)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FNs </a:t>
            </a:r>
            <a:r>
              <a:rPr kumimoji="0" lang="nb-NO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berekraft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prosess</a:t>
            </a:r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9F5AEA5F-152E-4C9D-98E3-8DB1DA0E81AD}"/>
              </a:ext>
            </a:extLst>
          </p:cNvPr>
          <p:cNvGraphicFramePr>
            <a:graphicFrameLocks/>
          </p:cNvGraphicFramePr>
          <p:nvPr/>
        </p:nvGraphicFramePr>
        <p:xfrm>
          <a:off x="2023181" y="1941723"/>
          <a:ext cx="9202282" cy="4379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4" descr="Bilderesultat for the brundtland report">
            <a:extLst>
              <a:ext uri="{FF2B5EF4-FFF2-40B4-BE49-F238E27FC236}">
                <a16:creationId xmlns:a16="http://schemas.microsoft.com/office/drawing/2014/main" id="{EE0430E8-5973-4C7C-B8E1-2E3F628DC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311" y="5342021"/>
            <a:ext cx="469443" cy="625428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5FC8F2EB-A47C-4D95-ACA0-D8C77844DB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8025" y="5361226"/>
            <a:ext cx="469443" cy="606223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E131FF4A-9DC7-4708-BDB5-763644E306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5797" y="5342021"/>
            <a:ext cx="961206" cy="678615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3A6E5FD5-A531-4100-BC2F-51D6679D1E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9990" y="5342021"/>
            <a:ext cx="931921" cy="65192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085BA903-EDE6-41AA-9345-1500D71D69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35459" y="4251915"/>
            <a:ext cx="493550" cy="699785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E3E7A03F-4D3C-4CC8-BAB0-C6F447CBAF0B}"/>
              </a:ext>
            </a:extLst>
          </p:cNvPr>
          <p:cNvSpPr txBox="1"/>
          <p:nvPr/>
        </p:nvSpPr>
        <p:spPr>
          <a:xfrm>
            <a:off x="2021310" y="5053756"/>
            <a:ext cx="46944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1987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58C25DAB-06BF-4A8C-96FF-4805619B7E2F}"/>
              </a:ext>
            </a:extLst>
          </p:cNvPr>
          <p:cNvSpPr txBox="1"/>
          <p:nvPr/>
        </p:nvSpPr>
        <p:spPr>
          <a:xfrm>
            <a:off x="3338025" y="5090757"/>
            <a:ext cx="46944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1992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E385207C-B133-4620-A58D-AF87BA2E14D4}"/>
              </a:ext>
            </a:extLst>
          </p:cNvPr>
          <p:cNvSpPr txBox="1"/>
          <p:nvPr/>
        </p:nvSpPr>
        <p:spPr>
          <a:xfrm>
            <a:off x="5541180" y="5072459"/>
            <a:ext cx="46944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2000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7112DD88-D6BB-4E37-ADA1-C6B6AA423434}"/>
              </a:ext>
            </a:extLst>
          </p:cNvPr>
          <p:cNvSpPr txBox="1"/>
          <p:nvPr/>
        </p:nvSpPr>
        <p:spPr>
          <a:xfrm>
            <a:off x="9491678" y="5060427"/>
            <a:ext cx="46944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2015</a:t>
            </a:r>
          </a:p>
        </p:txBody>
      </p:sp>
      <p:sp>
        <p:nvSpPr>
          <p:cNvPr id="18" name="Pil: høyre 17">
            <a:extLst>
              <a:ext uri="{FF2B5EF4-FFF2-40B4-BE49-F238E27FC236}">
                <a16:creationId xmlns:a16="http://schemas.microsoft.com/office/drawing/2014/main" id="{4818DF1E-6586-4257-A39E-81F58D247DBF}"/>
              </a:ext>
            </a:extLst>
          </p:cNvPr>
          <p:cNvSpPr/>
          <p:nvPr/>
        </p:nvSpPr>
        <p:spPr>
          <a:xfrm>
            <a:off x="2406104" y="4005802"/>
            <a:ext cx="2661960" cy="1149981"/>
          </a:xfrm>
          <a:prstGeom prst="rightArrow">
            <a:avLst>
              <a:gd name="adj1" fmla="val 68954"/>
              <a:gd name="adj2" fmla="val 5568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27B0A57A-D342-40D4-8A5D-7406ACAAE9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17546" y="4252194"/>
            <a:ext cx="479330" cy="687066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Pil: høyre 19">
            <a:extLst>
              <a:ext uri="{FF2B5EF4-FFF2-40B4-BE49-F238E27FC236}">
                <a16:creationId xmlns:a16="http://schemas.microsoft.com/office/drawing/2014/main" id="{BF96FF82-9551-460E-A58C-88AEC35974CC}"/>
              </a:ext>
            </a:extLst>
          </p:cNvPr>
          <p:cNvSpPr/>
          <p:nvPr/>
        </p:nvSpPr>
        <p:spPr>
          <a:xfrm>
            <a:off x="3825224" y="2977982"/>
            <a:ext cx="2439737" cy="1149981"/>
          </a:xfrm>
          <a:prstGeom prst="rightArrow">
            <a:avLst>
              <a:gd name="adj1" fmla="val 68954"/>
              <a:gd name="adj2" fmla="val 5568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8891FFA5-686F-4AD2-9412-5E990916E3A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31835" y="3198059"/>
            <a:ext cx="493550" cy="709825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8CB93A0F-A8C4-49F7-B877-E6311D673EE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42306" y="3176910"/>
            <a:ext cx="493550" cy="717891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Bilde 22">
            <a:extLst>
              <a:ext uri="{FF2B5EF4-FFF2-40B4-BE49-F238E27FC236}">
                <a16:creationId xmlns:a16="http://schemas.microsoft.com/office/drawing/2014/main" id="{CF752803-8DFD-44C5-B006-FAC198BA1FD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41549" y="5228677"/>
            <a:ext cx="992433" cy="815564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4" name="Rett pilkobling 23">
            <a:extLst>
              <a:ext uri="{FF2B5EF4-FFF2-40B4-BE49-F238E27FC236}">
                <a16:creationId xmlns:a16="http://schemas.microsoft.com/office/drawing/2014/main" id="{C932E888-C329-4265-97BC-745F61FE3974}"/>
              </a:ext>
            </a:extLst>
          </p:cNvPr>
          <p:cNvCxnSpPr/>
          <p:nvPr/>
        </p:nvCxnSpPr>
        <p:spPr>
          <a:xfrm flipH="1">
            <a:off x="3708767" y="5463971"/>
            <a:ext cx="232782" cy="1621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8" name="Gruppe 2047">
            <a:extLst>
              <a:ext uri="{FF2B5EF4-FFF2-40B4-BE49-F238E27FC236}">
                <a16:creationId xmlns:a16="http://schemas.microsoft.com/office/drawing/2014/main" id="{B16498F2-3D60-48B5-9410-F74510511866}"/>
              </a:ext>
            </a:extLst>
          </p:cNvPr>
          <p:cNvGrpSpPr/>
          <p:nvPr/>
        </p:nvGrpSpPr>
        <p:grpSpPr>
          <a:xfrm>
            <a:off x="4142307" y="1859474"/>
            <a:ext cx="3181440" cy="1207398"/>
            <a:chOff x="4142307" y="1859474"/>
            <a:chExt cx="3181440" cy="1207398"/>
          </a:xfrm>
        </p:grpSpPr>
        <p:sp>
          <p:nvSpPr>
            <p:cNvPr id="28" name="Pil: høyre 27">
              <a:extLst>
                <a:ext uri="{FF2B5EF4-FFF2-40B4-BE49-F238E27FC236}">
                  <a16:creationId xmlns:a16="http://schemas.microsoft.com/office/drawing/2014/main" id="{8550903B-F358-454F-A0A1-AD2442DD14DC}"/>
                </a:ext>
              </a:extLst>
            </p:cNvPr>
            <p:cNvSpPr/>
            <p:nvPr/>
          </p:nvSpPr>
          <p:spPr>
            <a:xfrm>
              <a:off x="4142307" y="1859474"/>
              <a:ext cx="3181440" cy="1207398"/>
            </a:xfrm>
            <a:prstGeom prst="rightArrow">
              <a:avLst>
                <a:gd name="adj1" fmla="val 68954"/>
                <a:gd name="adj2" fmla="val 55686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TekstSylinder 1">
              <a:extLst>
                <a:ext uri="{FF2B5EF4-FFF2-40B4-BE49-F238E27FC236}">
                  <a16:creationId xmlns:a16="http://schemas.microsoft.com/office/drawing/2014/main" id="{11574A8D-E32F-45E7-BB83-D363DC6DB284}"/>
                </a:ext>
              </a:extLst>
            </p:cNvPr>
            <p:cNvSpPr txBox="1"/>
            <p:nvPr/>
          </p:nvSpPr>
          <p:spPr>
            <a:xfrm>
              <a:off x="4812232" y="2419872"/>
              <a:ext cx="24397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n-NO" sz="1200" dirty="0"/>
                <a:t>Nordland først ute med ein Regional Agenda 21 (1995)</a:t>
              </a:r>
            </a:p>
          </p:txBody>
        </p:sp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E195BE27-3C2E-4049-B860-B5CEB9A13F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8907" y="2109002"/>
              <a:ext cx="295466" cy="369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42807657-B8B0-4B8A-88BE-0040CA4E76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4373" y="2490699"/>
              <a:ext cx="297859" cy="369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kstSylinder 31">
              <a:extLst>
                <a:ext uri="{FF2B5EF4-FFF2-40B4-BE49-F238E27FC236}">
                  <a16:creationId xmlns:a16="http://schemas.microsoft.com/office/drawing/2014/main" id="{4FAD23C2-6889-4651-A4EA-8E6B626EFFE1}"/>
                </a:ext>
              </a:extLst>
            </p:cNvPr>
            <p:cNvSpPr txBox="1"/>
            <p:nvPr/>
          </p:nvSpPr>
          <p:spPr>
            <a:xfrm>
              <a:off x="4514373" y="2008338"/>
              <a:ext cx="24397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n-NO" sz="1200" dirty="0"/>
                <a:t>Sogndal først ute med ein Lokal Agenda 21 (1994)</a:t>
              </a:r>
            </a:p>
          </p:txBody>
        </p:sp>
      </p:grpSp>
      <p:sp>
        <p:nvSpPr>
          <p:cNvPr id="6" name="Rektangel 5">
            <a:extLst>
              <a:ext uri="{FF2B5EF4-FFF2-40B4-BE49-F238E27FC236}">
                <a16:creationId xmlns:a16="http://schemas.microsoft.com/office/drawing/2014/main" id="{ED0F54E6-9CEA-4AA7-83B4-00DC7B2942FC}"/>
              </a:ext>
            </a:extLst>
          </p:cNvPr>
          <p:cNvSpPr/>
          <p:nvPr/>
        </p:nvSpPr>
        <p:spPr>
          <a:xfrm>
            <a:off x="7528845" y="2020910"/>
            <a:ext cx="2678158" cy="30515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1200" dirty="0">
                <a:solidFill>
                  <a:schemeClr val="tx1"/>
                </a:solidFill>
              </a:rPr>
              <a:t>Lokal og Regional Agenda 21 smuldrar opp og ‘</a:t>
            </a:r>
            <a:r>
              <a:rPr lang="nn-NO" sz="1200" b="1" dirty="0">
                <a:solidFill>
                  <a:schemeClr val="tx1"/>
                </a:solidFill>
              </a:rPr>
              <a:t>klima</a:t>
            </a:r>
            <a:r>
              <a:rPr lang="nn-NO" sz="1200" dirty="0">
                <a:solidFill>
                  <a:schemeClr val="tx1"/>
                </a:solidFill>
              </a:rPr>
              <a:t>’ overtek som overskrift 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103D2D27-BA4B-4686-9AFD-930A6D5848E1}"/>
              </a:ext>
            </a:extLst>
          </p:cNvPr>
          <p:cNvSpPr/>
          <p:nvPr/>
        </p:nvSpPr>
        <p:spPr>
          <a:xfrm>
            <a:off x="10366049" y="2020910"/>
            <a:ext cx="598205" cy="3064121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n-NO" sz="1200" dirty="0">
                <a:solidFill>
                  <a:schemeClr val="tx1"/>
                </a:solidFill>
              </a:rPr>
              <a:t>‘Veksande interesse for ‘</a:t>
            </a:r>
            <a:r>
              <a:rPr lang="nn-NO" sz="1200" b="1" dirty="0">
                <a:solidFill>
                  <a:schemeClr val="tx1"/>
                </a:solidFill>
              </a:rPr>
              <a:t>SDG</a:t>
            </a:r>
            <a:r>
              <a:rPr lang="nn-NO" sz="1200" dirty="0">
                <a:solidFill>
                  <a:schemeClr val="tx1"/>
                </a:solidFill>
              </a:rPr>
              <a:t>’ på lokalt og regionalt nivå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E9F4784-9D4E-44A1-9B77-B64E24423B14}"/>
              </a:ext>
            </a:extLst>
          </p:cNvPr>
          <p:cNvSpPr/>
          <p:nvPr/>
        </p:nvSpPr>
        <p:spPr>
          <a:xfrm>
            <a:off x="543056" y="4127963"/>
            <a:ext cx="1530627" cy="10278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47D007C0-E448-4BFC-99AF-B8E3553EA75B}"/>
              </a:ext>
            </a:extLst>
          </p:cNvPr>
          <p:cNvSpPr/>
          <p:nvPr/>
        </p:nvSpPr>
        <p:spPr>
          <a:xfrm>
            <a:off x="566857" y="3086816"/>
            <a:ext cx="1530627" cy="10278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D32897E0-D9CB-4D08-8CA0-9BAFF9AAA7C7}"/>
              </a:ext>
            </a:extLst>
          </p:cNvPr>
          <p:cNvSpPr/>
          <p:nvPr/>
        </p:nvSpPr>
        <p:spPr>
          <a:xfrm>
            <a:off x="584016" y="1886016"/>
            <a:ext cx="1530627" cy="10278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85062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6" grpId="0" animBg="1"/>
      <p:bldP spid="34" grpId="0" animBg="1"/>
      <p:bldP spid="7" grpId="0" animBg="1"/>
      <p:bldP spid="36" grpId="0" animBg="1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96617FF-08CA-495A-9D5F-DB64CE617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4000" dirty="0"/>
              <a:t>Kva kan vi lære av berekrafthistoria?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D6150B3-DC6C-43F5-99D0-C8E285FE65F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n-NO" sz="2000" b="1" dirty="0"/>
              <a:t>Dei ulike berekraftdebattane</a:t>
            </a:r>
          </a:p>
          <a:p>
            <a:pPr lvl="1"/>
            <a:r>
              <a:rPr lang="nn-NO" sz="1800" dirty="0"/>
              <a:t>Den politiske – til forskjell frå den faglege – debatten har stadig utvida omgrepet (og dermed målet) slik at ‘berekraft’ står i fare for å miste si politiske funksjon som reiskap for å velje ut éin av mange alternative utviklingsretningar, og dermed fungere meir å tilsløre enn å avdekke alternative politiske vegval</a:t>
            </a:r>
          </a:p>
          <a:p>
            <a:r>
              <a:rPr lang="nn-NO" sz="2000" b="1" dirty="0"/>
              <a:t>Staten og arbeidet med berekraftig utvikling</a:t>
            </a:r>
          </a:p>
          <a:p>
            <a:pPr lvl="1"/>
            <a:r>
              <a:rPr lang="nn-NO" sz="1800" dirty="0"/>
              <a:t>Mangelen på </a:t>
            </a:r>
            <a:r>
              <a:rPr lang="nn-NO" sz="1800" dirty="0" err="1"/>
              <a:t>tverrsektoriell</a:t>
            </a:r>
            <a:r>
              <a:rPr lang="nn-NO" sz="1800" dirty="0"/>
              <a:t> styring (det som på fagspråket blir kalla </a:t>
            </a:r>
            <a:r>
              <a:rPr lang="nn-NO" sz="1800" dirty="0" err="1"/>
              <a:t>Environmental</a:t>
            </a:r>
            <a:r>
              <a:rPr lang="nn-NO" sz="1800" dirty="0"/>
              <a:t> Policy Integration) har gjort at ‘berekraftpolitikk’ i liten grad har klart å påverke dei andre store politikkområda til å bli ‘meir berekraftig’</a:t>
            </a:r>
          </a:p>
          <a:p>
            <a:r>
              <a:rPr lang="nn-NO" sz="2000" b="1" dirty="0"/>
              <a:t>Kommunane og fylka sitt arbeid med berekraftig utvikling</a:t>
            </a:r>
          </a:p>
          <a:p>
            <a:pPr lvl="1"/>
            <a:r>
              <a:rPr lang="nn-NO" sz="1800" dirty="0"/>
              <a:t>Fråværet av ein parallell Nasjonal Agenda 21 gjorde at LA21 og RA21 blei hengande i lause lufta, og kokte ofte ned til «meir medverknad» og «symbolpolitikk», der dei globale miljøproblema blei prioritert ned til fordel for dei synlege lokale</a:t>
            </a:r>
          </a:p>
          <a:p>
            <a:pPr lvl="1"/>
            <a:r>
              <a:rPr lang="nn-NO" sz="1800" dirty="0"/>
              <a:t>Suksess i form av «meir berekraft» skjedde difor berre i nokre få føregangskommunar, som igjen var avhengig av (tilfeldig) lokalpolitisk interesse for berekraft og/eller </a:t>
            </a:r>
            <a:r>
              <a:rPr lang="nn-NO" sz="1800" dirty="0" err="1"/>
              <a:t>eldsjelar</a:t>
            </a:r>
            <a:r>
              <a:rPr lang="nn-NO" sz="1800" dirty="0"/>
              <a:t> i lokalsamfunn og/eller kommuneadministrasjonen</a:t>
            </a:r>
          </a:p>
        </p:txBody>
      </p:sp>
    </p:spTree>
    <p:extLst>
      <p:ext uri="{BB962C8B-B14F-4D97-AF65-F5344CB8AC3E}">
        <p14:creationId xmlns:p14="http://schemas.microsoft.com/office/powerpoint/2010/main" val="151917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F2C4BD64-C978-3445-A46A-D98A46DC0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102" y="535945"/>
            <a:ext cx="10702592" cy="675909"/>
          </a:xfrm>
          <a:prstGeom prst="rect">
            <a:avLst/>
          </a:prstGeom>
        </p:spPr>
        <p:txBody>
          <a:bodyPr/>
          <a:lstStyle/>
          <a:p>
            <a:r>
              <a:rPr lang="nb-NO" sz="3600" dirty="0"/>
              <a:t>Dagens FN-vegkart for lokal og regional handling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89484DED-5D45-7B40-9A03-21253F675B94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3851070" y="1825625"/>
            <a:ext cx="7502730" cy="3984183"/>
          </a:xfrm>
          <a:prstGeom prst="rect">
            <a:avLst/>
          </a:prstGeom>
        </p:spPr>
        <p:txBody>
          <a:bodyPr/>
          <a:lstStyle/>
          <a:p>
            <a:r>
              <a:rPr lang="nn-NO" sz="2400" dirty="0"/>
              <a:t>Mykje til felles med intensjonane bak og innhaldet i kapittel 28 i FNs handlingsplan for berekraftig utvikling frå 1992 (Agenda 21) om lokale styresmakter sin rolle</a:t>
            </a:r>
          </a:p>
          <a:p>
            <a:r>
              <a:rPr lang="nn-NO" sz="2400" dirty="0"/>
              <a:t>Interessegruppe med representantar frå under-nasjonale styresmakter og miljø- og utviklingsorganisasjonar</a:t>
            </a:r>
          </a:p>
          <a:p>
            <a:pPr lvl="1"/>
            <a:r>
              <a:rPr lang="nn-NO" sz="1800" dirty="0"/>
              <a:t>Aktiv bak etablering av </a:t>
            </a:r>
            <a:r>
              <a:rPr lang="nn-NO" sz="1800" b="1" dirty="0"/>
              <a:t>SDG 11</a:t>
            </a:r>
            <a:r>
              <a:rPr lang="nn-NO" sz="1800" dirty="0"/>
              <a:t> «Berekraftige byar og samfunn» </a:t>
            </a:r>
          </a:p>
          <a:p>
            <a:pPr lvl="1"/>
            <a:r>
              <a:rPr lang="nn-NO" sz="1800" dirty="0"/>
              <a:t>Har laga vegkart for «</a:t>
            </a:r>
            <a:r>
              <a:rPr lang="nn-NO" sz="1800" dirty="0" err="1"/>
              <a:t>localizing</a:t>
            </a:r>
            <a:r>
              <a:rPr lang="nn-NO" sz="1800" dirty="0"/>
              <a:t> </a:t>
            </a:r>
            <a:r>
              <a:rPr lang="nn-NO" sz="1800" dirty="0" err="1"/>
              <a:t>the</a:t>
            </a:r>
            <a:r>
              <a:rPr lang="nn-NO" sz="1800" dirty="0"/>
              <a:t> </a:t>
            </a:r>
            <a:r>
              <a:rPr lang="nn-NO" sz="1800" dirty="0" err="1"/>
              <a:t>SDGs</a:t>
            </a:r>
            <a:r>
              <a:rPr lang="nn-NO" sz="1800" dirty="0"/>
              <a:t>» saman med to FN-organ</a:t>
            </a:r>
          </a:p>
          <a:p>
            <a:r>
              <a:rPr lang="nn-NO" sz="2400" dirty="0"/>
              <a:t>Hovudtilråding</a:t>
            </a:r>
          </a:p>
          <a:p>
            <a:pPr lvl="1"/>
            <a:r>
              <a:rPr lang="nn-NO" sz="2000" dirty="0"/>
              <a:t>«Under-nasjonale styresmakter bør være proaktive i å motstå </a:t>
            </a:r>
            <a:r>
              <a:rPr lang="nn-NO" sz="2000" dirty="0" err="1"/>
              <a:t>top-down</a:t>
            </a:r>
            <a:r>
              <a:rPr lang="nn-NO" sz="2000" dirty="0"/>
              <a:t> tilnærmingar som reduserer deira rolle til berre å vere ein </a:t>
            </a:r>
            <a:r>
              <a:rPr lang="nn-NO" sz="2000" dirty="0" err="1"/>
              <a:t>iverksetjar</a:t>
            </a:r>
            <a:r>
              <a:rPr lang="nn-NO" sz="2000" dirty="0"/>
              <a:t> av tiltak vedteke av sine statlege styresmakter»</a:t>
            </a:r>
          </a:p>
          <a:p>
            <a:pPr marL="0" indent="0">
              <a:buNone/>
            </a:pPr>
            <a:endParaRPr lang="nb-NO" sz="2000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C402961-5DDD-4A6C-ADA7-366B5E55C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62003"/>
            <a:ext cx="2315507" cy="295158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C71B5DCF-27B5-44C2-A89D-9ACFEBA0D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881" y="3243340"/>
            <a:ext cx="2315508" cy="278026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DEFEF553-1183-4BFB-BBFC-3BE652C687AA}"/>
              </a:ext>
            </a:extLst>
          </p:cNvPr>
          <p:cNvSpPr/>
          <p:nvPr/>
        </p:nvSpPr>
        <p:spPr>
          <a:xfrm>
            <a:off x="4358355" y="4725824"/>
            <a:ext cx="6828090" cy="119641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38749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B12E8D6-A962-4710-8389-4C1D81F6E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‘Berre kraftig’ eller ‘berekraftig’ utvikling?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3E2A402-55C5-4B18-BD26-3F10850A73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642825"/>
            <a:ext cx="6049378" cy="4534138"/>
          </a:xfrm>
        </p:spPr>
        <p:txBody>
          <a:bodyPr/>
          <a:lstStyle/>
          <a:p>
            <a:r>
              <a:rPr lang="nn-NO" dirty="0"/>
              <a:t>Det ligg mykje godt og viktig innebygd i figuren frå Stockholm </a:t>
            </a:r>
            <a:r>
              <a:rPr lang="nn-NO" dirty="0" err="1"/>
              <a:t>Resilience</a:t>
            </a:r>
            <a:r>
              <a:rPr lang="nn-NO" dirty="0"/>
              <a:t> Centre som er nytta i høyringsforslaget</a:t>
            </a:r>
          </a:p>
          <a:p>
            <a:pPr lvl="1"/>
            <a:r>
              <a:rPr lang="nn-NO" dirty="0"/>
              <a:t>Erkjenning av at berekraftmålet inneheld </a:t>
            </a:r>
            <a:r>
              <a:rPr lang="nn-NO" b="1" dirty="0"/>
              <a:t>målkonfliktar</a:t>
            </a:r>
            <a:r>
              <a:rPr lang="nn-NO" dirty="0"/>
              <a:t> </a:t>
            </a:r>
          </a:p>
          <a:p>
            <a:pPr lvl="1"/>
            <a:r>
              <a:rPr lang="nn-NO" dirty="0"/>
              <a:t>Erkjenning av at berekraftutfordringa må alltid setjast inn i ein </a:t>
            </a:r>
            <a:r>
              <a:rPr lang="nn-NO" b="1" dirty="0"/>
              <a:t>lokal samanheng </a:t>
            </a:r>
            <a:r>
              <a:rPr lang="nn-NO" dirty="0"/>
              <a:t>– som inneber å prioritere mellom dei interne målkonfliktane</a:t>
            </a:r>
          </a:p>
          <a:p>
            <a:pPr lvl="1"/>
            <a:r>
              <a:rPr lang="nn-NO" dirty="0"/>
              <a:t>Erkjenning av at </a:t>
            </a:r>
            <a:r>
              <a:rPr lang="nn-NO" b="1" dirty="0"/>
              <a:t>utan ‘berekraft’ – inga ‘utvikling’</a:t>
            </a:r>
            <a:r>
              <a:rPr lang="nn-NO" dirty="0"/>
              <a:t>!</a:t>
            </a:r>
          </a:p>
          <a:p>
            <a:pPr lvl="1"/>
            <a:endParaRPr lang="nn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38C1F9EC-44D7-4E67-9E60-24FB115F7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8008" y="3516811"/>
            <a:ext cx="4125853" cy="268453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28CBE689-68C5-4E9D-A010-47E6478D08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8008" y="1603579"/>
            <a:ext cx="2461188" cy="173761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Pil: bøyd 5">
            <a:extLst>
              <a:ext uri="{FF2B5EF4-FFF2-40B4-BE49-F238E27FC236}">
                <a16:creationId xmlns:a16="http://schemas.microsoft.com/office/drawing/2014/main" id="{7D8A921C-1935-4191-8856-277525496247}"/>
              </a:ext>
            </a:extLst>
          </p:cNvPr>
          <p:cNvSpPr/>
          <p:nvPr/>
        </p:nvSpPr>
        <p:spPr>
          <a:xfrm rot="5400000">
            <a:off x="9858473" y="2184518"/>
            <a:ext cx="1367327" cy="1119499"/>
          </a:xfrm>
          <a:prstGeom prst="ben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>
              <a:solidFill>
                <a:schemeClr val="tx1"/>
              </a:solidFill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AADA31DD-3E9A-447B-8F87-7E8F8C44BC9B}"/>
              </a:ext>
            </a:extLst>
          </p:cNvPr>
          <p:cNvSpPr txBox="1"/>
          <p:nvPr/>
        </p:nvSpPr>
        <p:spPr>
          <a:xfrm>
            <a:off x="9982387" y="2019220"/>
            <a:ext cx="809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dirty="0"/>
              <a:t>..eller..</a:t>
            </a:r>
          </a:p>
        </p:txBody>
      </p:sp>
    </p:spTree>
    <p:extLst>
      <p:ext uri="{BB962C8B-B14F-4D97-AF65-F5344CB8AC3E}">
        <p14:creationId xmlns:p14="http://schemas.microsoft.com/office/powerpoint/2010/main" val="2755199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451C777-23B6-4C5A-929E-FCFFE3247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Framlegg til fire supplerande berekrafttema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14DECA3-EA7C-4903-B601-37DC5EAD65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42825"/>
            <a:ext cx="5257800" cy="453413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n-NO" sz="2000" b="1" dirty="0"/>
              <a:t>Klimatilpassing til kva?</a:t>
            </a:r>
          </a:p>
          <a:p>
            <a:pPr lvl="1"/>
            <a:r>
              <a:rPr lang="nn-NO" sz="1800" dirty="0"/>
              <a:t>Lokale konsekvensar av klimaendringar i andre land er gløymt!</a:t>
            </a:r>
          </a:p>
        </p:txBody>
      </p:sp>
      <p:pic>
        <p:nvPicPr>
          <p:cNvPr id="5" name="Picture 15">
            <a:extLst>
              <a:ext uri="{FF2B5EF4-FFF2-40B4-BE49-F238E27FC236}">
                <a16:creationId xmlns:a16="http://schemas.microsoft.com/office/drawing/2014/main" id="{C4467DB7-72CA-43BA-85B2-CFA92DF8667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07905"/>
            <a:ext cx="5114181" cy="2962744"/>
          </a:xfrm>
          <a:prstGeom prst="rect">
            <a:avLst/>
          </a:prstGeom>
          <a:noFill/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733C2270-887E-4058-9EC8-5FF9C6FD749C}"/>
              </a:ext>
            </a:extLst>
          </p:cNvPr>
          <p:cNvSpPr/>
          <p:nvPr/>
        </p:nvSpPr>
        <p:spPr>
          <a:xfrm>
            <a:off x="6011313" y="4700172"/>
            <a:ext cx="36426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000" dirty="0"/>
              <a:t>http://www.miljodirektoratet.no/Documents/publikasjoner/M1209/M1209.pdf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827EA76F-55CD-4DD6-A74E-E39DD3DF6E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3766" y="3909894"/>
            <a:ext cx="1436594" cy="207299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483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e 22">
            <a:extLst>
              <a:ext uri="{FF2B5EF4-FFF2-40B4-BE49-F238E27FC236}">
                <a16:creationId xmlns:a16="http://schemas.microsoft.com/office/drawing/2014/main" id="{DD51F5DC-5604-457C-A3EB-6DC28F3DA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5819" y="3234943"/>
            <a:ext cx="6517981" cy="294861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0451C777-23B6-4C5A-929E-FCFFE3247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Framlegg til fire supplerande berekrafttema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14DECA3-EA7C-4903-B601-37DC5EAD65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42825"/>
            <a:ext cx="5257800" cy="453413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n-NO" sz="2000" b="1" dirty="0">
                <a:solidFill>
                  <a:schemeClr val="bg1">
                    <a:lumMod val="75000"/>
                  </a:schemeClr>
                </a:solidFill>
              </a:rPr>
              <a:t>Klimatilpassing til kva?</a:t>
            </a:r>
          </a:p>
          <a:p>
            <a:pPr lvl="1"/>
            <a:r>
              <a:rPr lang="nn-NO" sz="1800" dirty="0">
                <a:solidFill>
                  <a:schemeClr val="bg1">
                    <a:lumMod val="75000"/>
                  </a:schemeClr>
                </a:solidFill>
              </a:rPr>
              <a:t>Lokale konsekvensar av klimaendringar i andre land er gløymt!</a:t>
            </a:r>
          </a:p>
          <a:p>
            <a:pPr marL="457200" indent="-457200">
              <a:buFont typeface="+mj-lt"/>
              <a:buAutoNum type="arabicPeriod"/>
            </a:pPr>
            <a:r>
              <a:rPr lang="nn-NO" sz="2000" b="1" dirty="0"/>
              <a:t>Kva tid kjem ‘</a:t>
            </a:r>
            <a:r>
              <a:rPr lang="nn-NO" sz="2000" b="1" dirty="0" err="1"/>
              <a:t>nedvekst</a:t>
            </a:r>
            <a:r>
              <a:rPr lang="nn-NO" sz="2000" b="1" dirty="0"/>
              <a:t>-debatten’?</a:t>
            </a:r>
          </a:p>
          <a:p>
            <a:pPr lvl="1"/>
            <a:r>
              <a:rPr lang="nn-NO" sz="1800" dirty="0"/>
              <a:t>Skal vi nå klimamåla i tide må vi redusere forbruket?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1C1292E2-0F7C-49B0-84E7-D86D7594545D}"/>
              </a:ext>
            </a:extLst>
          </p:cNvPr>
          <p:cNvSpPr/>
          <p:nvPr/>
        </p:nvSpPr>
        <p:spPr>
          <a:xfrm>
            <a:off x="1472984" y="5813997"/>
            <a:ext cx="3429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600" dirty="0"/>
              <a:t>https://www.gov.im/media/1350732/isle-of-man-tynwald-30-mins-anderson-larkin.pdf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F625B29F-2E72-4FD2-8FD7-1CB6D7A4A1A3}"/>
              </a:ext>
            </a:extLst>
          </p:cNvPr>
          <p:cNvSpPr txBox="1"/>
          <p:nvPr/>
        </p:nvSpPr>
        <p:spPr>
          <a:xfrm>
            <a:off x="7858829" y="3914478"/>
            <a:ext cx="3344705" cy="461665"/>
          </a:xfrm>
          <a:prstGeom prst="rect">
            <a:avLst/>
          </a:prstGeom>
          <a:solidFill>
            <a:srgbClr val="92D050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200" dirty="0">
                <a:solidFill>
                  <a:schemeClr val="bg1"/>
                </a:solidFill>
              </a:rPr>
              <a:t>Fase 1: </a:t>
            </a:r>
            <a:r>
              <a:rPr lang="nb-NO" sz="1200" u="sng" dirty="0">
                <a:solidFill>
                  <a:schemeClr val="bg1"/>
                </a:solidFill>
              </a:rPr>
              <a:t>Kort</a:t>
            </a:r>
            <a:r>
              <a:rPr lang="nb-NO" sz="1200" dirty="0">
                <a:solidFill>
                  <a:schemeClr val="bg1"/>
                </a:solidFill>
              </a:rPr>
              <a:t> sikt gjøre kutt i </a:t>
            </a:r>
            <a:r>
              <a:rPr lang="nb-NO" sz="1200" u="sng" dirty="0">
                <a:solidFill>
                  <a:schemeClr val="bg1"/>
                </a:solidFill>
              </a:rPr>
              <a:t>forbruk</a:t>
            </a:r>
            <a:r>
              <a:rPr lang="nb-NO" sz="1200" dirty="0">
                <a:solidFill>
                  <a:schemeClr val="bg1"/>
                </a:solidFill>
              </a:rPr>
              <a:t>, særlig hos de rike landa / deler av befolkninga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10112572-C4B3-4C01-A6C7-557684C1F8F8}"/>
              </a:ext>
            </a:extLst>
          </p:cNvPr>
          <p:cNvSpPr txBox="1"/>
          <p:nvPr/>
        </p:nvSpPr>
        <p:spPr>
          <a:xfrm>
            <a:off x="7876215" y="4494373"/>
            <a:ext cx="3344705" cy="461665"/>
          </a:xfrm>
          <a:prstGeom prst="rect">
            <a:avLst/>
          </a:prstGeom>
          <a:solidFill>
            <a:srgbClr val="00B0F0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200" dirty="0">
                <a:solidFill>
                  <a:schemeClr val="bg1"/>
                </a:solidFill>
              </a:rPr>
              <a:t>Fase 2: </a:t>
            </a:r>
            <a:r>
              <a:rPr lang="nb-NO" sz="1200" u="sng" dirty="0">
                <a:solidFill>
                  <a:schemeClr val="bg1"/>
                </a:solidFill>
              </a:rPr>
              <a:t>Lengre</a:t>
            </a:r>
            <a:r>
              <a:rPr lang="nb-NO" sz="1200" dirty="0">
                <a:solidFill>
                  <a:schemeClr val="bg1"/>
                </a:solidFill>
              </a:rPr>
              <a:t> sikt gjøre </a:t>
            </a:r>
            <a:r>
              <a:rPr lang="nb-NO" sz="1200" u="sng" dirty="0">
                <a:solidFill>
                  <a:schemeClr val="bg1"/>
                </a:solidFill>
              </a:rPr>
              <a:t>teknologisk</a:t>
            </a:r>
            <a:r>
              <a:rPr lang="nb-NO" sz="1200" dirty="0">
                <a:solidFill>
                  <a:schemeClr val="bg1"/>
                </a:solidFill>
              </a:rPr>
              <a:t> omlegging av produksjon og energiforsyning 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F3D25DA8-D0B6-4D2D-813B-D75002EB99CB}"/>
              </a:ext>
            </a:extLst>
          </p:cNvPr>
          <p:cNvSpPr txBox="1"/>
          <p:nvPr/>
        </p:nvSpPr>
        <p:spPr>
          <a:xfrm flipH="1">
            <a:off x="7068660" y="4986667"/>
            <a:ext cx="438730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75" dirty="0">
                <a:solidFill>
                  <a:schemeClr val="bg1">
                    <a:lumMod val="65000"/>
                  </a:schemeClr>
                </a:solidFill>
              </a:rPr>
              <a:t>2100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A75C2F36-3D98-4484-8100-4B99AD70C59C}"/>
              </a:ext>
            </a:extLst>
          </p:cNvPr>
          <p:cNvSpPr txBox="1"/>
          <p:nvPr/>
        </p:nvSpPr>
        <p:spPr>
          <a:xfrm>
            <a:off x="7858830" y="5044375"/>
            <a:ext cx="3344705" cy="276999"/>
          </a:xfrm>
          <a:prstGeom prst="rect">
            <a:avLst/>
          </a:prstGeom>
          <a:solidFill>
            <a:srgbClr val="FF0000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200" dirty="0">
                <a:solidFill>
                  <a:schemeClr val="bg1"/>
                </a:solidFill>
              </a:rPr>
              <a:t>Fase 3: Negative utslepp</a:t>
            </a:r>
          </a:p>
        </p:txBody>
      </p:sp>
      <p:sp>
        <p:nvSpPr>
          <p:cNvPr id="18" name="Rettvinklet trekant 17">
            <a:extLst>
              <a:ext uri="{FF2B5EF4-FFF2-40B4-BE49-F238E27FC236}">
                <a16:creationId xmlns:a16="http://schemas.microsoft.com/office/drawing/2014/main" id="{9F8FBBA6-DD95-4321-8463-2157C4E79ACC}"/>
              </a:ext>
            </a:extLst>
          </p:cNvPr>
          <p:cNvSpPr/>
          <p:nvPr/>
        </p:nvSpPr>
        <p:spPr>
          <a:xfrm flipH="1" flipV="1">
            <a:off x="7779748" y="5379509"/>
            <a:ext cx="2173342" cy="380573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cxnSp>
        <p:nvCxnSpPr>
          <p:cNvPr id="20" name="Rett linje 19">
            <a:extLst>
              <a:ext uri="{FF2B5EF4-FFF2-40B4-BE49-F238E27FC236}">
                <a16:creationId xmlns:a16="http://schemas.microsoft.com/office/drawing/2014/main" id="{92458609-86FD-4A45-A463-2ED4AC08B00F}"/>
              </a:ext>
            </a:extLst>
          </p:cNvPr>
          <p:cNvCxnSpPr>
            <a:cxnSpLocks/>
            <a:endCxn id="16" idx="0"/>
          </p:cNvCxnSpPr>
          <p:nvPr/>
        </p:nvCxnSpPr>
        <p:spPr>
          <a:xfrm flipV="1">
            <a:off x="4925454" y="4986667"/>
            <a:ext cx="2362571" cy="1248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73F252A2-5E81-40B4-97DD-2352A292D676}"/>
              </a:ext>
            </a:extLst>
          </p:cNvPr>
          <p:cNvSpPr txBox="1"/>
          <p:nvPr/>
        </p:nvSpPr>
        <p:spPr>
          <a:xfrm>
            <a:off x="7858829" y="3393622"/>
            <a:ext cx="35302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Forbruksendring kjem før teknologiske endringer, for dermed å gjøre oss mindre avhengig av fase 3</a:t>
            </a:r>
          </a:p>
        </p:txBody>
      </p:sp>
      <p:sp>
        <p:nvSpPr>
          <p:cNvPr id="22" name="Pil: bøyd mot venstre 21">
            <a:extLst>
              <a:ext uri="{FF2B5EF4-FFF2-40B4-BE49-F238E27FC236}">
                <a16:creationId xmlns:a16="http://schemas.microsoft.com/office/drawing/2014/main" id="{F585D2C5-1EBF-4154-9475-0AC104B514AB}"/>
              </a:ext>
            </a:extLst>
          </p:cNvPr>
          <p:cNvSpPr/>
          <p:nvPr/>
        </p:nvSpPr>
        <p:spPr>
          <a:xfrm>
            <a:off x="11309953" y="3983188"/>
            <a:ext cx="577248" cy="862277"/>
          </a:xfrm>
          <a:prstGeom prst="curved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68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8" grpId="0" animBg="1"/>
      <p:bldP spid="21" grpId="0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417AB768-494F-4A87-8148-7C515C1041B3}"/>
              </a:ext>
            </a:extLst>
          </p:cNvPr>
          <p:cNvSpPr/>
          <p:nvPr/>
        </p:nvSpPr>
        <p:spPr>
          <a:xfrm>
            <a:off x="7002730" y="1512606"/>
            <a:ext cx="4209352" cy="4534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451C777-23B6-4C5A-929E-FCFFE3247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Framlegg til fire supplerande berekrafttema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14DECA3-EA7C-4903-B601-37DC5EAD65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42825"/>
            <a:ext cx="5257800" cy="453413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n-NO" sz="2000" b="1" dirty="0">
                <a:solidFill>
                  <a:schemeClr val="bg1">
                    <a:lumMod val="75000"/>
                  </a:schemeClr>
                </a:solidFill>
              </a:rPr>
              <a:t>Klimatilpassing til kva?</a:t>
            </a:r>
          </a:p>
          <a:p>
            <a:pPr lvl="1"/>
            <a:r>
              <a:rPr lang="nn-NO" sz="1800" dirty="0">
                <a:solidFill>
                  <a:schemeClr val="bg1">
                    <a:lumMod val="75000"/>
                  </a:schemeClr>
                </a:solidFill>
              </a:rPr>
              <a:t>Lokale konsekvensar av klimaendringar i andre land er gløymt!</a:t>
            </a:r>
          </a:p>
          <a:p>
            <a:pPr marL="457200" indent="-457200">
              <a:buFont typeface="+mj-lt"/>
              <a:buAutoNum type="arabicPeriod"/>
            </a:pPr>
            <a:r>
              <a:rPr lang="nn-NO" sz="2000" b="1" dirty="0">
                <a:solidFill>
                  <a:schemeClr val="bg1">
                    <a:lumMod val="75000"/>
                  </a:schemeClr>
                </a:solidFill>
              </a:rPr>
              <a:t>Kva tid kjem ‘</a:t>
            </a:r>
            <a:r>
              <a:rPr lang="nn-NO" sz="2000" b="1" dirty="0" err="1">
                <a:solidFill>
                  <a:schemeClr val="bg1">
                    <a:lumMod val="75000"/>
                  </a:schemeClr>
                </a:solidFill>
              </a:rPr>
              <a:t>nedvekst</a:t>
            </a:r>
            <a:r>
              <a:rPr lang="nn-NO" sz="2000" b="1" dirty="0">
                <a:solidFill>
                  <a:schemeClr val="bg1">
                    <a:lumMod val="75000"/>
                  </a:schemeClr>
                </a:solidFill>
              </a:rPr>
              <a:t>-debatten’?</a:t>
            </a:r>
          </a:p>
          <a:p>
            <a:pPr lvl="1"/>
            <a:r>
              <a:rPr lang="nn-NO" sz="1800" dirty="0">
                <a:solidFill>
                  <a:schemeClr val="bg1">
                    <a:lumMod val="75000"/>
                  </a:schemeClr>
                </a:solidFill>
              </a:rPr>
              <a:t>Skal vi nå klimamåla i tide må vi redusere forbruket?</a:t>
            </a:r>
          </a:p>
          <a:p>
            <a:pPr marL="457200" indent="-457200">
              <a:buFont typeface="+mj-lt"/>
              <a:buAutoNum type="arabicPeriod"/>
            </a:pPr>
            <a:r>
              <a:rPr lang="nn-NO" sz="2000" b="1" dirty="0"/>
              <a:t>Planlegging for meir eller mindre mobilitet?</a:t>
            </a:r>
          </a:p>
          <a:p>
            <a:pPr lvl="1"/>
            <a:r>
              <a:rPr lang="nn-NO" sz="1800" dirty="0"/>
              <a:t>Berekraftig mobilitet inneber for oss i den rike del av verda ‘mindre’ mobilitet! (og ‘Korona’ kan kanskje hjelpe oss på vegen?)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3A1FAA9-8137-4579-9975-753B1A75F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0779" y="3280505"/>
            <a:ext cx="3881858" cy="272097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3941B714-8442-4255-9649-5F95B8106A62}"/>
              </a:ext>
            </a:extLst>
          </p:cNvPr>
          <p:cNvSpPr/>
          <p:nvPr/>
        </p:nvSpPr>
        <p:spPr>
          <a:xfrm>
            <a:off x="7865520" y="6031548"/>
            <a:ext cx="259237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1050" dirty="0"/>
              <a:t>https://www.google.com/covid19/mobility/</a:t>
            </a:r>
            <a:endParaRPr lang="nn-NO" sz="1050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AADAB89F-58CD-42FA-AC6A-0FDBAFCD92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9644" y="1592012"/>
            <a:ext cx="3881858" cy="175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81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 for PowerPoint - NORSK" id="{E1D64E4D-9190-42D8-9CA3-5B81414AAF15}" vid="{D2100499-00FB-4274-8526-DE23B7158CF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GJELDANDE MAL for PowerPoint - NORSK</Template>
  <TotalTime>3516</TotalTime>
  <Words>1194</Words>
  <Application>Microsoft Office PowerPoint</Application>
  <PresentationFormat>Widescreen</PresentationFormat>
  <Paragraphs>117</Paragraphs>
  <Slides>17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Office-tema</vt:lpstr>
      <vt:lpstr>«Utviklingsplan for Vestland 2020-2024 – Regional planstrategi. Høyringsforslag»  Innspel frå Vestlandsforsking   Carlo Aall Forskar Vestlandsforsking</vt:lpstr>
      <vt:lpstr>Mitt utgangspunkt</vt:lpstr>
      <vt:lpstr>Den lokale og regionale berekraftshistoria på 1 minutt</vt:lpstr>
      <vt:lpstr>Kva kan vi lære av berekrafthistoria?</vt:lpstr>
      <vt:lpstr>Dagens FN-vegkart for lokal og regional handling</vt:lpstr>
      <vt:lpstr>‘Berre kraftig’ eller ‘berekraftig’ utvikling?</vt:lpstr>
      <vt:lpstr>Framlegg til fire supplerande berekrafttema</vt:lpstr>
      <vt:lpstr>Framlegg til fire supplerande berekrafttema</vt:lpstr>
      <vt:lpstr>Framlegg til fire supplerande berekrafttema</vt:lpstr>
      <vt:lpstr>Framlegg til fire supplerande berekrafttema</vt:lpstr>
      <vt:lpstr>Berekraftindikatorar</vt:lpstr>
      <vt:lpstr>Nokre eksempel</vt:lpstr>
      <vt:lpstr>Nokre eksempel</vt:lpstr>
      <vt:lpstr>Nokre eksempel</vt:lpstr>
      <vt:lpstr>Berekraftindikator-tilrådingar</vt:lpstr>
      <vt:lpstr>Berekraftindikator-tilrådingar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Korleis kan distriktskommunar arbeide med berekraftig utvikling?</dc:title>
  <dc:creator>Kyrre Groven</dc:creator>
  <cp:lastModifiedBy>Monica Brugrand</cp:lastModifiedBy>
  <cp:revision>85</cp:revision>
  <dcterms:created xsi:type="dcterms:W3CDTF">2020-05-04T13:53:20Z</dcterms:created>
  <dcterms:modified xsi:type="dcterms:W3CDTF">2020-06-15T07:13:45Z</dcterms:modified>
</cp:coreProperties>
</file>