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82" r:id="rId2"/>
    <p:sldId id="781" r:id="rId3"/>
    <p:sldId id="825" r:id="rId4"/>
    <p:sldId id="821" r:id="rId5"/>
    <p:sldId id="826" r:id="rId6"/>
    <p:sldId id="792" r:id="rId7"/>
    <p:sldId id="817" r:id="rId8"/>
    <p:sldId id="827" r:id="rId9"/>
    <p:sldId id="814" r:id="rId10"/>
    <p:sldId id="819" r:id="rId11"/>
    <p:sldId id="816" r:id="rId12"/>
    <p:sldId id="830" r:id="rId13"/>
    <p:sldId id="657" r:id="rId14"/>
    <p:sldId id="820" r:id="rId15"/>
    <p:sldId id="829" r:id="rId16"/>
    <p:sldId id="466" r:id="rId17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E91"/>
    <a:srgbClr val="3366CC"/>
    <a:srgbClr val="0075B0"/>
    <a:srgbClr val="CC6D04"/>
    <a:srgbClr val="B26D1A"/>
    <a:srgbClr val="CC0000"/>
    <a:srgbClr val="66FFCC"/>
    <a:srgbClr val="336699"/>
    <a:srgbClr val="0000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3883" autoAdjust="0"/>
  </p:normalViewPr>
  <p:slideViewPr>
    <p:cSldViewPr>
      <p:cViewPr varScale="1">
        <p:scale>
          <a:sx n="130" d="100"/>
          <a:sy n="130" d="100"/>
        </p:scale>
        <p:origin x="113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3" rIns="99028" bIns="49513" numCol="1" anchor="t" anchorCtr="0" compatLnSpc="1">
            <a:prstTxWarp prst="textNoShape">
              <a:avLst/>
            </a:prstTxWarp>
          </a:bodyPr>
          <a:lstStyle>
            <a:lvl1pPr defTabSz="990116">
              <a:defRPr sz="1300" noProof="1">
                <a:latin typeface="Times New Roman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3" rIns="99028" bIns="49513" numCol="1" anchor="t" anchorCtr="0" compatLnSpc="1">
            <a:prstTxWarp prst="textNoShape">
              <a:avLst/>
            </a:prstTxWarp>
          </a:bodyPr>
          <a:lstStyle>
            <a:lvl1pPr algn="r" defTabSz="990116">
              <a:defRPr sz="1300" noProof="1">
                <a:latin typeface="Times New Roman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3" rIns="99028" bIns="49513" numCol="1" anchor="b" anchorCtr="0" compatLnSpc="1">
            <a:prstTxWarp prst="textNoShape">
              <a:avLst/>
            </a:prstTxWarp>
          </a:bodyPr>
          <a:lstStyle>
            <a:lvl1pPr defTabSz="990116">
              <a:defRPr sz="1300" noProof="1">
                <a:latin typeface="Times New Roman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3" rIns="99028" bIns="49513" numCol="1" anchor="b" anchorCtr="0" compatLnSpc="1">
            <a:prstTxWarp prst="textNoShape">
              <a:avLst/>
            </a:prstTxWarp>
          </a:bodyPr>
          <a:lstStyle>
            <a:lvl1pPr algn="r" defTabSz="990116">
              <a:defRPr sz="1300" noProof="1">
                <a:latin typeface="Times New Roman" pitchFamily="18" charset="0"/>
              </a:defRPr>
            </a:lvl1pPr>
          </a:lstStyle>
          <a:p>
            <a:pPr>
              <a:defRPr/>
            </a:pPr>
            <a:fld id="{FAACFCEC-5E09-4647-AE86-2F231201EA73}" type="slidenum">
              <a:rPr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562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3" rIns="99028" bIns="49513" numCol="1" anchor="t" anchorCtr="0" compatLnSpc="1">
            <a:prstTxWarp prst="textNoShape">
              <a:avLst/>
            </a:prstTxWarp>
          </a:bodyPr>
          <a:lstStyle>
            <a:lvl1pPr defTabSz="99011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3" rIns="99028" bIns="49513" numCol="1" anchor="t" anchorCtr="0" compatLnSpc="1">
            <a:prstTxWarp prst="textNoShape">
              <a:avLst/>
            </a:prstTxWarp>
          </a:bodyPr>
          <a:lstStyle>
            <a:lvl1pPr algn="r" defTabSz="99011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3" rIns="99028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9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3" rIns="99028" bIns="49513" numCol="1" anchor="b" anchorCtr="0" compatLnSpc="1">
            <a:prstTxWarp prst="textNoShape">
              <a:avLst/>
            </a:prstTxWarp>
          </a:bodyPr>
          <a:lstStyle>
            <a:lvl1pPr defTabSz="99011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3439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8" tIns="49513" rIns="99028" bIns="49513" numCol="1" anchor="b" anchorCtr="0" compatLnSpc="1">
            <a:prstTxWarp prst="textNoShape">
              <a:avLst/>
            </a:prstTxWarp>
          </a:bodyPr>
          <a:lstStyle>
            <a:lvl1pPr algn="r" defTabSz="990116">
              <a:defRPr sz="1300">
                <a:latin typeface="Arial" charset="0"/>
              </a:defRPr>
            </a:lvl1pPr>
          </a:lstStyle>
          <a:p>
            <a:pPr>
              <a:defRPr/>
            </a:pPr>
            <a:fld id="{4B40809F-01B8-45BE-A712-33553FD77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44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0BAE1F-BA04-4C42-818E-D7CE7E0E26A4}" type="slidenum">
              <a:rPr lang="en-GB" altLang="nb-NO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nb-NO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/>
              <a:t>forside</a:t>
            </a:r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39253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89713" y="908050"/>
            <a:ext cx="1943100" cy="55689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55650" y="908050"/>
            <a:ext cx="5681663" cy="55689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650" y="908050"/>
            <a:ext cx="7777163" cy="9588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762000" y="2133600"/>
            <a:ext cx="7770813" cy="4343400"/>
          </a:xfr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755650" y="908050"/>
            <a:ext cx="7777163" cy="55689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084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2813" y="2133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b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952500"/>
            <a:ext cx="8686800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908050"/>
            <a:ext cx="777716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7708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29" name="Picture 31" descr="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5825" y="228600"/>
            <a:ext cx="16795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43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5B0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125000"/>
        </a:spcBef>
        <a:spcAft>
          <a:spcPct val="0"/>
        </a:spcAft>
        <a:buClr>
          <a:srgbClr val="0075B0"/>
        </a:buClr>
        <a:buFont typeface="Wingdings 2" pitchFamily="18" charset="2"/>
        <a:buChar char="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stforsk.no/nn/project/sustainable-destination-norway-202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43003" y="620713"/>
            <a:ext cx="8257994" cy="80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n-NO" sz="3600" dirty="0">
                <a:solidFill>
                  <a:schemeClr val="bg1"/>
                </a:solidFill>
              </a:rPr>
              <a:t>Klimarekneskap for norsk reiseliv</a:t>
            </a:r>
          </a:p>
          <a:p>
            <a:pPr algn="ctr"/>
            <a:r>
              <a:rPr lang="en-US" sz="1800" dirty="0" err="1">
                <a:solidFill>
                  <a:schemeClr val="bg1"/>
                </a:solidFill>
              </a:rPr>
              <a:t>Presentasjon</a:t>
            </a:r>
            <a:r>
              <a:rPr lang="en-US" sz="1800" dirty="0">
                <a:solidFill>
                  <a:schemeClr val="bg1"/>
                </a:solidFill>
              </a:rPr>
              <a:t> under “</a:t>
            </a:r>
            <a:r>
              <a:rPr lang="en-US" sz="1800" dirty="0" err="1">
                <a:solidFill>
                  <a:schemeClr val="bg1"/>
                </a:solidFill>
              </a:rPr>
              <a:t>Nasjonal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Reiselivskonferanse</a:t>
            </a:r>
            <a:r>
              <a:rPr lang="en-US" sz="1800" dirty="0">
                <a:solidFill>
                  <a:schemeClr val="bg1"/>
                </a:solidFill>
              </a:rPr>
              <a:t> for </a:t>
            </a:r>
            <a:r>
              <a:rPr lang="en-US" sz="1800" dirty="0" err="1">
                <a:solidFill>
                  <a:schemeClr val="bg1"/>
                </a:solidFill>
              </a:rPr>
              <a:t>klima</a:t>
            </a:r>
            <a:r>
              <a:rPr lang="en-US" sz="1800" dirty="0">
                <a:solidFill>
                  <a:schemeClr val="bg1"/>
                </a:solidFill>
              </a:rPr>
              <a:t> &amp; </a:t>
            </a:r>
            <a:r>
              <a:rPr lang="en-US" sz="1800" dirty="0" err="1">
                <a:solidFill>
                  <a:schemeClr val="bg1"/>
                </a:solidFill>
              </a:rPr>
              <a:t>verdiskaping</a:t>
            </a:r>
            <a:r>
              <a:rPr lang="en-US" sz="1800" dirty="0">
                <a:solidFill>
                  <a:schemeClr val="bg1"/>
                </a:solidFill>
              </a:rPr>
              <a:t>”, arranger av </a:t>
            </a:r>
            <a:r>
              <a:rPr lang="en-US" sz="1800" dirty="0" err="1">
                <a:solidFill>
                  <a:schemeClr val="bg1"/>
                </a:solidFill>
              </a:rPr>
              <a:t>Norsk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fjellsenter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Klimapark</a:t>
            </a:r>
            <a:r>
              <a:rPr lang="en-US" sz="1800" dirty="0">
                <a:solidFill>
                  <a:schemeClr val="bg1"/>
                </a:solidFill>
              </a:rPr>
              <a:t> 2469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Lom, 10 </a:t>
            </a:r>
            <a:r>
              <a:rPr lang="en-US" sz="1800" dirty="0" err="1">
                <a:solidFill>
                  <a:schemeClr val="bg1"/>
                </a:solidFill>
              </a:rPr>
              <a:t>mai</a:t>
            </a:r>
            <a:r>
              <a:rPr lang="en-US" sz="1800" dirty="0">
                <a:solidFill>
                  <a:schemeClr val="bg1"/>
                </a:solidFill>
              </a:rPr>
              <a:t> 2019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Carlo Aall (</a:t>
            </a:r>
            <a:r>
              <a:rPr lang="en-US" sz="1200" dirty="0" err="1">
                <a:solidFill>
                  <a:schemeClr val="bg1"/>
                </a:solidFill>
              </a:rPr>
              <a:t>Vestlandsforsking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24A41582-4750-4CEC-8609-54B22D2516DA}"/>
              </a:ext>
            </a:extLst>
          </p:cNvPr>
          <p:cNvGrpSpPr/>
          <p:nvPr/>
        </p:nvGrpSpPr>
        <p:grpSpPr>
          <a:xfrm>
            <a:off x="611560" y="2780928"/>
            <a:ext cx="8257993" cy="1860464"/>
            <a:chOff x="225065" y="3068960"/>
            <a:chExt cx="8257993" cy="1860464"/>
          </a:xfrm>
        </p:grpSpPr>
        <p:pic>
          <p:nvPicPr>
            <p:cNvPr id="13" name="Picture 2" descr="C:\Users\caa\Pictures\2011\11 tg4.jpg">
              <a:extLst>
                <a:ext uri="{FF2B5EF4-FFF2-40B4-BE49-F238E27FC236}">
                  <a16:creationId xmlns:a16="http://schemas.microsoft.com/office/drawing/2014/main" id="{D425B52A-AD05-49A4-9E4F-B80E0E1EB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779" y="3068960"/>
              <a:ext cx="2758930" cy="1860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F5B6AF18-4617-4ECD-859A-E97738E4D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65" y="3068960"/>
              <a:ext cx="2762759" cy="18604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2" descr="http://www.fjordnorway.com/ImageVault/Images/id_7253/width_506/scope_0/conversionFormatType_WebSafe/ImageVaultHandler.aspx">
              <a:extLst>
                <a:ext uri="{FF2B5EF4-FFF2-40B4-BE49-F238E27FC236}">
                  <a16:creationId xmlns:a16="http://schemas.microsoft.com/office/drawing/2014/main" id="{ED3D0BA9-0E7C-4644-B7BE-6DF40B210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068960"/>
              <a:ext cx="2758930" cy="1860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426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303A0E-E0E7-4E75-8F5C-03E0BF85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Korleis spår SUSNORD utviklinga fram til 2025?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214199-619B-45CF-A159-4445DDE0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73" y="4437112"/>
            <a:ext cx="5376003" cy="2304256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(1) Business-as-</a:t>
            </a:r>
            <a:r>
              <a:rPr lang="nn-NO" sz="1200" dirty="0" err="1"/>
              <a:t>usual</a:t>
            </a:r>
            <a:r>
              <a:rPr lang="nn-NO" sz="1200" dirty="0"/>
              <a:t> </a:t>
            </a:r>
            <a:r>
              <a:rPr lang="nn-NO" sz="1200" dirty="0" err="1"/>
              <a:t>kjøring</a:t>
            </a:r>
            <a:r>
              <a:rPr lang="nn-NO" sz="1200" dirty="0"/>
              <a:t> av SUSNORD</a:t>
            </a:r>
          </a:p>
          <a:p>
            <a:pPr lvl="1"/>
            <a:r>
              <a:rPr lang="nn-NO" sz="900" b="0" dirty="0"/>
              <a:t>A1 (lav folkevekst og høg økonomisk vekst) </a:t>
            </a:r>
          </a:p>
          <a:p>
            <a:pPr lvl="1"/>
            <a:r>
              <a:rPr lang="nn-NO" sz="900" b="0" dirty="0"/>
              <a:t>Kyoto-politikk (den som så langt har vore lagt til grunn internasjonalt, men som no har blitt forsterka gjennom Paris-avtalen til «Limit + 2 grader»)</a:t>
            </a:r>
          </a:p>
          <a:p>
            <a:pPr lvl="1"/>
            <a:r>
              <a:rPr lang="nn-NO" sz="900" b="0" dirty="0"/>
              <a:t>Ikkje endre nokon av input-verdiane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3675E3F-5B24-4091-AEDD-34ECE715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861" y="4437112"/>
            <a:ext cx="1926966" cy="1470579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3B3E14E9-BA63-4F98-AB3E-E1396D82E1A6}"/>
              </a:ext>
            </a:extLst>
          </p:cNvPr>
          <p:cNvGraphicFramePr>
            <a:graphicFrameLocks noGrp="1"/>
          </p:cNvGraphicFramePr>
          <p:nvPr/>
        </p:nvGraphicFramePr>
        <p:xfrm>
          <a:off x="747674" y="2204864"/>
          <a:ext cx="7856774" cy="18642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66583">
                  <a:extLst>
                    <a:ext uri="{9D8B030D-6E8A-4147-A177-3AD203B41FA5}">
                      <a16:colId xmlns:a16="http://schemas.microsoft.com/office/drawing/2014/main" val="792162773"/>
                    </a:ext>
                  </a:extLst>
                </a:gridCol>
                <a:gridCol w="1671670">
                  <a:extLst>
                    <a:ext uri="{9D8B030D-6E8A-4147-A177-3AD203B41FA5}">
                      <a16:colId xmlns:a16="http://schemas.microsoft.com/office/drawing/2014/main" val="3472079934"/>
                    </a:ext>
                  </a:extLst>
                </a:gridCol>
                <a:gridCol w="1522177">
                  <a:extLst>
                    <a:ext uri="{9D8B030D-6E8A-4147-A177-3AD203B41FA5}">
                      <a16:colId xmlns:a16="http://schemas.microsoft.com/office/drawing/2014/main" val="337653021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2569673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73242663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Tema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Situasjon i 2005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</a:rPr>
                        <a:t>(som lagt inn i SUSNORD)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Mål 2005-2025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</a:rPr>
                        <a:t>(</a:t>
                      </a:r>
                      <a:r>
                        <a:rPr lang="nb-NO" sz="900" dirty="0" err="1">
                          <a:effectLst/>
                        </a:rPr>
                        <a:t>frå</a:t>
                      </a:r>
                      <a:r>
                        <a:rPr lang="nb-NO" sz="900" dirty="0">
                          <a:effectLst/>
                        </a:rPr>
                        <a:t> SUSNORD)</a:t>
                      </a: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bg1"/>
                          </a:solidFill>
                          <a:effectLst/>
                        </a:rPr>
                        <a:t>Faktisk utvikling </a:t>
                      </a:r>
                      <a:r>
                        <a:rPr lang="nb-NO" sz="1100" dirty="0" err="1">
                          <a:solidFill>
                            <a:schemeClr val="bg1"/>
                          </a:solidFill>
                          <a:effectLst/>
                        </a:rPr>
                        <a:t>sidan</a:t>
                      </a:r>
                      <a:r>
                        <a:rPr lang="nb-NO" sz="1100" dirty="0">
                          <a:solidFill>
                            <a:schemeClr val="bg1"/>
                          </a:solidFill>
                          <a:effectLst/>
                        </a:rPr>
                        <a:t> 2005 </a:t>
                      </a:r>
                      <a:endParaRPr lang="nb-N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effectLst/>
                          <a:latin typeface="+mn-lt"/>
                        </a:rPr>
                        <a:t>Busines</a:t>
                      </a:r>
                      <a:r>
                        <a:rPr lang="nb-NO" sz="1100" dirty="0">
                          <a:effectLst/>
                          <a:latin typeface="+mn-lt"/>
                        </a:rPr>
                        <a:t>-as-</a:t>
                      </a:r>
                      <a:r>
                        <a:rPr lang="nb-NO" sz="1100" dirty="0" err="1">
                          <a:effectLst/>
                          <a:latin typeface="+mn-lt"/>
                        </a:rPr>
                        <a:t>usual</a:t>
                      </a:r>
                      <a:r>
                        <a:rPr lang="nb-NO" sz="1100" dirty="0">
                          <a:effectLst/>
                          <a:latin typeface="+mn-lt"/>
                        </a:rPr>
                        <a:t> scenario 2025 </a:t>
                      </a:r>
                      <a:r>
                        <a:rPr lang="nb-NO" sz="1100" baseline="30000" dirty="0">
                          <a:effectLst/>
                          <a:latin typeface="+mn-lt"/>
                        </a:rPr>
                        <a:t> </a:t>
                      </a:r>
                      <a:r>
                        <a:rPr lang="nb-NO" sz="110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  <a:latin typeface="+mn-lt"/>
                        </a:rPr>
                        <a:t>(</a:t>
                      </a:r>
                      <a:r>
                        <a:rPr lang="nb-NO" sz="900" dirty="0" err="1">
                          <a:effectLst/>
                          <a:latin typeface="+mn-lt"/>
                        </a:rPr>
                        <a:t>frå</a:t>
                      </a:r>
                      <a:r>
                        <a:rPr lang="nb-NO" sz="900" dirty="0">
                          <a:effectLst/>
                          <a:latin typeface="+mn-lt"/>
                        </a:rPr>
                        <a:t> SUSNORD)</a:t>
                      </a:r>
                      <a:r>
                        <a:rPr lang="nb-NO" sz="90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100" baseline="30000" dirty="0">
                          <a:effectLst/>
                        </a:rPr>
                        <a:t>1</a:t>
                      </a:r>
                      <a:r>
                        <a:rPr lang="nb-NO" sz="1100" dirty="0">
                          <a:effectLst/>
                        </a:rPr>
                        <a:t>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0259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>
                          <a:effectLst/>
                        </a:rPr>
                        <a:t>Utslepp av CO</a:t>
                      </a:r>
                      <a:r>
                        <a:rPr lang="nb-NO" sz="1100" baseline="-25000" dirty="0">
                          <a:effectLst/>
                        </a:rPr>
                        <a:t>2</a:t>
                      </a:r>
                      <a:endParaRPr lang="nb-NO" sz="11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>
                          <a:effectLst/>
                        </a:rPr>
                        <a:t>9,78 </a:t>
                      </a:r>
                      <a:r>
                        <a:rPr lang="nb-NO" sz="1100" dirty="0" err="1">
                          <a:effectLst/>
                          <a:latin typeface="+mn-lt"/>
                        </a:rPr>
                        <a:t>millionar</a:t>
                      </a:r>
                      <a:r>
                        <a:rPr lang="nb-NO" sz="1100" dirty="0">
                          <a:effectLst/>
                        </a:rPr>
                        <a:t> tonn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>
                          <a:effectLst/>
                        </a:rPr>
                        <a:t>– 30 %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>
                          <a:effectLst/>
                        </a:rPr>
                        <a:t>+27 %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837828"/>
                  </a:ext>
                </a:extLst>
              </a:tr>
              <a:tr h="40294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>
                          <a:effectLst/>
                        </a:rPr>
                        <a:t>Tal </a:t>
                      </a:r>
                      <a:r>
                        <a:rPr lang="nb-NO" sz="1100" dirty="0" err="1">
                          <a:effectLst/>
                        </a:rPr>
                        <a:t>utanlandsturistar</a:t>
                      </a:r>
                      <a:r>
                        <a:rPr lang="nb-NO" sz="1100" dirty="0">
                          <a:effectLst/>
                        </a:rPr>
                        <a:t> til Norge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>
                          <a:effectLst/>
                        </a:rPr>
                        <a:t>3,9 millionar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>
                          <a:effectLst/>
                        </a:rPr>
                        <a:t> + 1 </a:t>
                      </a:r>
                      <a:r>
                        <a:rPr lang="nb-NO" sz="1100" dirty="0" err="1">
                          <a:effectLst/>
                        </a:rPr>
                        <a:t>millionar</a:t>
                      </a:r>
                      <a:r>
                        <a:rPr lang="nb-NO" sz="1100" dirty="0">
                          <a:effectLst/>
                        </a:rPr>
                        <a:t>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>
                          <a:effectLst/>
                        </a:rPr>
                        <a:t>+  3,9 </a:t>
                      </a:r>
                      <a:r>
                        <a:rPr lang="nb-NO" sz="1100" dirty="0" err="1">
                          <a:effectLst/>
                        </a:rPr>
                        <a:t>millionar</a:t>
                      </a:r>
                      <a:r>
                        <a:rPr lang="nb-NO" sz="1100" dirty="0">
                          <a:effectLst/>
                        </a:rPr>
                        <a:t>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777969"/>
                  </a:ext>
                </a:extLst>
              </a:tr>
              <a:tr h="389145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 err="1">
                          <a:effectLst/>
                        </a:rPr>
                        <a:t>Overskot</a:t>
                      </a:r>
                      <a:r>
                        <a:rPr lang="nb-NO" sz="1100" dirty="0">
                          <a:effectLst/>
                        </a:rPr>
                        <a:t> etter skatt for norsk reiseliv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 dirty="0">
                          <a:effectLst/>
                        </a:rPr>
                        <a:t>132 milliardar NOK</a:t>
                      </a:r>
                      <a:endParaRPr lang="nn-N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>
                          <a:effectLst/>
                        </a:rPr>
                        <a:t>Halde oppe 2005-nivået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>
                          <a:effectLst/>
                        </a:rPr>
                        <a:t>+59%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03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61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303A0E-E0E7-4E75-8F5C-03E0BF85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Og korleis har det faktisk gått så langt?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214199-619B-45CF-A159-4445DDE0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73" y="4437112"/>
            <a:ext cx="5376003" cy="2304256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(1) Business-as-</a:t>
            </a:r>
            <a:r>
              <a:rPr lang="nn-NO" sz="1200" dirty="0" err="1"/>
              <a:t>usual</a:t>
            </a:r>
            <a:r>
              <a:rPr lang="nn-NO" sz="1200" dirty="0"/>
              <a:t> </a:t>
            </a:r>
            <a:r>
              <a:rPr lang="nn-NO" sz="1200" dirty="0" err="1"/>
              <a:t>kjøring</a:t>
            </a:r>
            <a:r>
              <a:rPr lang="nn-NO" sz="1200" dirty="0"/>
              <a:t> av SUSNORD</a:t>
            </a:r>
          </a:p>
          <a:p>
            <a:pPr lvl="1"/>
            <a:r>
              <a:rPr lang="nn-NO" sz="900" b="0" dirty="0"/>
              <a:t>A1 (lav folkevekst og høg økonomisk vekst) </a:t>
            </a:r>
          </a:p>
          <a:p>
            <a:pPr lvl="1"/>
            <a:r>
              <a:rPr lang="nn-NO" sz="900" b="0" dirty="0"/>
              <a:t>Kyoto-politikk (den som så langt har vore lagt til grunn internasjonalt, men som no har blitt forsterka gjennom Paris-avtalen til «Limit + 2 grader»)</a:t>
            </a:r>
          </a:p>
          <a:p>
            <a:pPr lvl="1"/>
            <a:r>
              <a:rPr lang="nn-NO" sz="900" b="0" dirty="0"/>
              <a:t>Ikkje endre nokon av input-verdiane</a:t>
            </a:r>
          </a:p>
          <a:p>
            <a:pPr marL="0" indent="0">
              <a:buNone/>
            </a:pPr>
            <a:r>
              <a:rPr lang="nn-NO" sz="1200" dirty="0"/>
              <a:t>(2) Faktisk vurdering av utviklinga sidan 2005</a:t>
            </a:r>
          </a:p>
          <a:p>
            <a:pPr lvl="1"/>
            <a:r>
              <a:rPr lang="nn-NO" sz="1000" dirty="0"/>
              <a:t>Problemet er at det ikkje vert laga offentleg statistikk for anna enn tal utanlands turistar. Her har vi difor i stor grad basert oss på grove vurderingar</a:t>
            </a:r>
          </a:p>
          <a:p>
            <a:pPr lvl="1"/>
            <a:endParaRPr lang="nn-NO" sz="900" b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3675E3F-5B24-4091-AEDD-34ECE715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861" y="4437112"/>
            <a:ext cx="1926966" cy="1470579"/>
          </a:xfrm>
          <a:prstGeom prst="rect">
            <a:avLst/>
          </a:prstGeom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5978D42-4A37-46E7-A6AC-27367C64B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54252"/>
              </p:ext>
            </p:extLst>
          </p:nvPr>
        </p:nvGraphicFramePr>
        <p:xfrm>
          <a:off x="747674" y="2204864"/>
          <a:ext cx="7856774" cy="1800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66583">
                  <a:extLst>
                    <a:ext uri="{9D8B030D-6E8A-4147-A177-3AD203B41FA5}">
                      <a16:colId xmlns:a16="http://schemas.microsoft.com/office/drawing/2014/main" val="792162773"/>
                    </a:ext>
                  </a:extLst>
                </a:gridCol>
                <a:gridCol w="1671670">
                  <a:extLst>
                    <a:ext uri="{9D8B030D-6E8A-4147-A177-3AD203B41FA5}">
                      <a16:colId xmlns:a16="http://schemas.microsoft.com/office/drawing/2014/main" val="3472079934"/>
                    </a:ext>
                  </a:extLst>
                </a:gridCol>
                <a:gridCol w="1522177">
                  <a:extLst>
                    <a:ext uri="{9D8B030D-6E8A-4147-A177-3AD203B41FA5}">
                      <a16:colId xmlns:a16="http://schemas.microsoft.com/office/drawing/2014/main" val="337653021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2569673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73242663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100" noProof="0">
                          <a:effectLst/>
                        </a:rPr>
                        <a:t>Tema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100" noProof="0">
                          <a:effectLst/>
                        </a:rPr>
                        <a:t>Situasjon i 2005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900" noProof="0">
                          <a:effectLst/>
                        </a:rPr>
                        <a:t>(som lagt inn i SUSNORD)</a:t>
                      </a:r>
                      <a:endParaRPr lang="nn-NO" sz="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100" noProof="0">
                          <a:effectLst/>
                        </a:rPr>
                        <a:t>Mål 2005-2025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900" noProof="0">
                          <a:effectLst/>
                        </a:rPr>
                        <a:t>(frå SUSNORD)</a:t>
                      </a:r>
                      <a:endParaRPr lang="nn-NO" sz="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100" noProof="0">
                          <a:solidFill>
                            <a:srgbClr val="FF0000"/>
                          </a:solidFill>
                          <a:effectLst/>
                        </a:rPr>
                        <a:t>Faktisk utvikling sidan 2005 </a:t>
                      </a:r>
                      <a:r>
                        <a:rPr lang="nn-NO" sz="1100" baseline="30000" noProof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nn-NO" sz="1100" noProof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n-NO" sz="1100" noProof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100" noProof="0">
                          <a:effectLst/>
                        </a:rPr>
                        <a:t>Scenario 2005-2025 </a:t>
                      </a:r>
                      <a:r>
                        <a:rPr lang="nn-NO" sz="1100" baseline="30000" noProof="0">
                          <a:effectLst/>
                        </a:rPr>
                        <a:t>1</a:t>
                      </a:r>
                      <a:r>
                        <a:rPr lang="nn-NO" sz="1100" noProof="0">
                          <a:effectLst/>
                        </a:rPr>
                        <a:t>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900" noProof="0">
                          <a:effectLst/>
                        </a:rPr>
                        <a:t>(frå SUSNORD)</a:t>
                      </a:r>
                      <a:endParaRPr lang="nn-NO" sz="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0259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 dirty="0">
                          <a:effectLst/>
                        </a:rPr>
                        <a:t>Utslepp av CO</a:t>
                      </a:r>
                      <a:r>
                        <a:rPr lang="nn-NO" sz="1100" baseline="-25000" noProof="0" dirty="0">
                          <a:effectLst/>
                        </a:rPr>
                        <a:t>2</a:t>
                      </a:r>
                      <a:endParaRPr lang="nn-NO" sz="1100" baseline="-25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 dirty="0">
                          <a:effectLst/>
                        </a:rPr>
                        <a:t>9,78 </a:t>
                      </a:r>
                      <a:r>
                        <a:rPr lang="nb-NO" sz="1100" dirty="0" err="1">
                          <a:effectLst/>
                          <a:latin typeface="+mn-lt"/>
                        </a:rPr>
                        <a:t>millionar</a:t>
                      </a:r>
                      <a:r>
                        <a:rPr lang="nn-NO" sz="1100" noProof="0" dirty="0">
                          <a:effectLst/>
                        </a:rPr>
                        <a:t> tonn</a:t>
                      </a:r>
                      <a:endParaRPr lang="nn-N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– 30 %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b="1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+ 15 %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+27 %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837828"/>
                  </a:ext>
                </a:extLst>
              </a:tr>
              <a:tr h="40294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Tal utanlandsturistar til Norge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3,9 millionar 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 + 1 millionar 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b="1" noProof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+ 3,6 millionar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+  3,9 millionar 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777969"/>
                  </a:ext>
                </a:extLst>
              </a:tr>
              <a:tr h="389145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Overskot etter skatt for norsk reiseliv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 dirty="0">
                          <a:effectLst/>
                        </a:rPr>
                        <a:t>132 milliardar NOK</a:t>
                      </a:r>
                      <a:endParaRPr lang="nn-N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Halde oppe 2005-nivået 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b="1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 dirty="0">
                          <a:effectLst/>
                        </a:rPr>
                        <a:t>+59%</a:t>
                      </a:r>
                      <a:endParaRPr lang="nn-N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03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00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303A0E-E0E7-4E75-8F5C-03E0BF85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Erfaringar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5978D42-4A37-46E7-A6AC-27367C64B21C}"/>
              </a:ext>
            </a:extLst>
          </p:cNvPr>
          <p:cNvGraphicFramePr>
            <a:graphicFrameLocks noGrp="1"/>
          </p:cNvGraphicFramePr>
          <p:nvPr/>
        </p:nvGraphicFramePr>
        <p:xfrm>
          <a:off x="747674" y="2204864"/>
          <a:ext cx="7856774" cy="1800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66583">
                  <a:extLst>
                    <a:ext uri="{9D8B030D-6E8A-4147-A177-3AD203B41FA5}">
                      <a16:colId xmlns:a16="http://schemas.microsoft.com/office/drawing/2014/main" val="792162773"/>
                    </a:ext>
                  </a:extLst>
                </a:gridCol>
                <a:gridCol w="1671670">
                  <a:extLst>
                    <a:ext uri="{9D8B030D-6E8A-4147-A177-3AD203B41FA5}">
                      <a16:colId xmlns:a16="http://schemas.microsoft.com/office/drawing/2014/main" val="3472079934"/>
                    </a:ext>
                  </a:extLst>
                </a:gridCol>
                <a:gridCol w="1522177">
                  <a:extLst>
                    <a:ext uri="{9D8B030D-6E8A-4147-A177-3AD203B41FA5}">
                      <a16:colId xmlns:a16="http://schemas.microsoft.com/office/drawing/2014/main" val="337653021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2569673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73242663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100" noProof="0">
                          <a:effectLst/>
                        </a:rPr>
                        <a:t>Tema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100" noProof="0">
                          <a:effectLst/>
                        </a:rPr>
                        <a:t>Situasjon i 2005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900" noProof="0">
                          <a:effectLst/>
                        </a:rPr>
                        <a:t>(som lagt inn i SUSNORD)</a:t>
                      </a:r>
                      <a:endParaRPr lang="nn-NO" sz="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100" noProof="0">
                          <a:effectLst/>
                        </a:rPr>
                        <a:t>Mål 2005-2025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900" noProof="0">
                          <a:effectLst/>
                        </a:rPr>
                        <a:t>(frå SUSNORD)</a:t>
                      </a:r>
                      <a:endParaRPr lang="nn-NO" sz="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100" noProof="0">
                          <a:solidFill>
                            <a:srgbClr val="FF0000"/>
                          </a:solidFill>
                          <a:effectLst/>
                        </a:rPr>
                        <a:t>Faktisk utvikling sidan 2005 </a:t>
                      </a:r>
                      <a:r>
                        <a:rPr lang="nn-NO" sz="1100" baseline="30000" noProof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nn-NO" sz="1100" noProof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n-NO" sz="1100" noProof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100" noProof="0">
                          <a:effectLst/>
                        </a:rPr>
                        <a:t>Scenario 2005-2025 </a:t>
                      </a:r>
                      <a:r>
                        <a:rPr lang="nn-NO" sz="1100" baseline="30000" noProof="0">
                          <a:effectLst/>
                        </a:rPr>
                        <a:t>1</a:t>
                      </a:r>
                      <a:r>
                        <a:rPr lang="nn-NO" sz="1100" noProof="0">
                          <a:effectLst/>
                        </a:rPr>
                        <a:t>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900" noProof="0">
                          <a:effectLst/>
                        </a:rPr>
                        <a:t>(frå SUSNORD)</a:t>
                      </a:r>
                      <a:endParaRPr lang="nn-NO" sz="9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0259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 dirty="0">
                          <a:effectLst/>
                        </a:rPr>
                        <a:t>Utslepp av CO</a:t>
                      </a:r>
                      <a:r>
                        <a:rPr lang="nn-NO" sz="1100" baseline="-25000" noProof="0" dirty="0">
                          <a:effectLst/>
                        </a:rPr>
                        <a:t>2</a:t>
                      </a:r>
                      <a:endParaRPr lang="nn-NO" sz="1100" baseline="-25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 dirty="0">
                          <a:effectLst/>
                        </a:rPr>
                        <a:t>9,78 </a:t>
                      </a:r>
                      <a:r>
                        <a:rPr lang="nb-NO" sz="1100" dirty="0" err="1">
                          <a:effectLst/>
                          <a:latin typeface="+mn-lt"/>
                        </a:rPr>
                        <a:t>millionar</a:t>
                      </a:r>
                      <a:r>
                        <a:rPr lang="nn-NO" sz="1100" noProof="0" dirty="0">
                          <a:effectLst/>
                        </a:rPr>
                        <a:t> tonn</a:t>
                      </a:r>
                      <a:endParaRPr lang="nn-N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– 30 %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b="1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+ 15-30 %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+27 %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837828"/>
                  </a:ext>
                </a:extLst>
              </a:tr>
              <a:tr h="40294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Tal utanlandsturistar til Norge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3,9 millionar 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 + 1 millionar 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b="1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+ 3,6 millionar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 dirty="0">
                          <a:effectLst/>
                        </a:rPr>
                        <a:t>+  3,9 millionar </a:t>
                      </a:r>
                      <a:endParaRPr lang="nn-N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777969"/>
                  </a:ext>
                </a:extLst>
              </a:tr>
              <a:tr h="389145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Overskot etter skatt for norsk reiseliv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 dirty="0">
                          <a:effectLst/>
                        </a:rPr>
                        <a:t>132 milliardar NOK</a:t>
                      </a:r>
                      <a:endParaRPr lang="nn-N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>
                          <a:effectLst/>
                        </a:rPr>
                        <a:t>Halde oppe 2005-nivået </a:t>
                      </a:r>
                      <a:endParaRPr lang="nn-NO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b="1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 dirty="0">
                          <a:effectLst/>
                        </a:rPr>
                        <a:t>+59%</a:t>
                      </a:r>
                      <a:endParaRPr lang="nn-NO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033636"/>
                  </a:ext>
                </a:extLst>
              </a:tr>
            </a:tbl>
          </a:graphicData>
        </a:graphic>
      </p:graphicFrame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6D3A8220-6D9C-41E3-983C-694D63013190}"/>
              </a:ext>
            </a:extLst>
          </p:cNvPr>
          <p:cNvSpPr/>
          <p:nvPr/>
        </p:nvSpPr>
        <p:spPr>
          <a:xfrm>
            <a:off x="4283968" y="3212976"/>
            <a:ext cx="2808312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DC0AC001-944A-47F6-8A57-2B41CCA41E02}"/>
              </a:ext>
            </a:extLst>
          </p:cNvPr>
          <p:cNvSpPr/>
          <p:nvPr/>
        </p:nvSpPr>
        <p:spPr>
          <a:xfrm>
            <a:off x="4283968" y="2780928"/>
            <a:ext cx="2808312" cy="324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8194B82-175F-4E9A-BFE6-05C9CB092D35}"/>
              </a:ext>
            </a:extLst>
          </p:cNvPr>
          <p:cNvSpPr txBox="1"/>
          <p:nvPr/>
        </p:nvSpPr>
        <p:spPr>
          <a:xfrm>
            <a:off x="4716016" y="4214769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/>
              <a:t>Målet allereie nådd!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9032F1D-C877-499F-B92D-8B9F9B1EE0E7}"/>
              </a:ext>
            </a:extLst>
          </p:cNvPr>
          <p:cNvSpPr txBox="1"/>
          <p:nvPr/>
        </p:nvSpPr>
        <p:spPr>
          <a:xfrm>
            <a:off x="4735899" y="1697328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u="sng" dirty="0"/>
              <a:t>Langt</a:t>
            </a:r>
            <a:r>
              <a:rPr lang="nn-NO" dirty="0"/>
              <a:t> frå målet</a:t>
            </a: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B59CAE98-1A29-4BCE-B00A-6F91E8D007D0}"/>
              </a:ext>
            </a:extLst>
          </p:cNvPr>
          <p:cNvCxnSpPr>
            <a:cxnSpLocks/>
          </p:cNvCxnSpPr>
          <p:nvPr/>
        </p:nvCxnSpPr>
        <p:spPr>
          <a:xfrm flipH="1" flipV="1">
            <a:off x="5271269" y="2060848"/>
            <a:ext cx="288032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E1CB1D42-AB98-4C0E-95AA-FD82936CC71C}"/>
              </a:ext>
            </a:extLst>
          </p:cNvPr>
          <p:cNvSpPr/>
          <p:nvPr/>
        </p:nvSpPr>
        <p:spPr>
          <a:xfrm>
            <a:off x="5616116" y="2143333"/>
            <a:ext cx="3132348" cy="1933740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8B888F2-A088-4600-92A0-19392F7517A9}"/>
              </a:ext>
            </a:extLst>
          </p:cNvPr>
          <p:cNvSpPr txBox="1"/>
          <p:nvPr/>
        </p:nvSpPr>
        <p:spPr>
          <a:xfrm>
            <a:off x="6347949" y="981624"/>
            <a:ext cx="2256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SUSNORD business-as-</a:t>
            </a:r>
            <a:r>
              <a:rPr lang="nn-NO" dirty="0" err="1"/>
              <a:t>usual</a:t>
            </a:r>
            <a:r>
              <a:rPr lang="nn-NO" dirty="0"/>
              <a:t> scenarioet treffe godt på den faktiske utviklinga</a:t>
            </a:r>
          </a:p>
        </p:txBody>
      </p:sp>
    </p:spTree>
    <p:extLst>
      <p:ext uri="{BB962C8B-B14F-4D97-AF65-F5344CB8AC3E}">
        <p14:creationId xmlns:p14="http://schemas.microsoft.com/office/powerpoint/2010/main" val="11731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4EC120D-C855-48F4-ABB5-E452BED8E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56" y="2371300"/>
            <a:ext cx="5191854" cy="3909305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slik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det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generelt</a:t>
            </a:r>
            <a:r>
              <a:rPr lang="en-US" dirty="0"/>
              <a:t>: Dei </a:t>
            </a:r>
            <a:r>
              <a:rPr lang="en-US" dirty="0" err="1"/>
              <a:t>globale</a:t>
            </a:r>
            <a:r>
              <a:rPr lang="en-US" dirty="0"/>
              <a:t> </a:t>
            </a:r>
            <a:r>
              <a:rPr lang="en-US" dirty="0" err="1"/>
              <a:t>utsleppa</a:t>
            </a:r>
            <a:r>
              <a:rPr lang="en-US" dirty="0"/>
              <a:t> </a:t>
            </a:r>
            <a:r>
              <a:rPr lang="en-US" dirty="0" err="1"/>
              <a:t>følgjer</a:t>
            </a:r>
            <a:r>
              <a:rPr lang="en-US" dirty="0"/>
              <a:t> </a:t>
            </a:r>
            <a:r>
              <a:rPr lang="en-US" dirty="0" err="1"/>
              <a:t>verstefalls-scenarioet</a:t>
            </a:r>
            <a:r>
              <a:rPr lang="en-US" dirty="0"/>
              <a:t>!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833829" y="6345008"/>
            <a:ext cx="1749197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88" dirty="0"/>
              <a:t>http://www.globalcarbonproject.org</a:t>
            </a:r>
            <a:endParaRPr lang="nn-NO" sz="788" dirty="0"/>
          </a:p>
        </p:txBody>
      </p:sp>
      <p:sp>
        <p:nvSpPr>
          <p:cNvPr id="12" name="Ellipse 11"/>
          <p:cNvSpPr/>
          <p:nvPr/>
        </p:nvSpPr>
        <p:spPr>
          <a:xfrm>
            <a:off x="2381812" y="4306890"/>
            <a:ext cx="34289" cy="342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13" name="Ellipse 12"/>
          <p:cNvSpPr/>
          <p:nvPr/>
        </p:nvSpPr>
        <p:spPr>
          <a:xfrm>
            <a:off x="2343977" y="4290298"/>
            <a:ext cx="34289" cy="342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14" name="TekstSylinder 13"/>
          <p:cNvSpPr txBox="1"/>
          <p:nvPr/>
        </p:nvSpPr>
        <p:spPr>
          <a:xfrm>
            <a:off x="2303569" y="5203242"/>
            <a:ext cx="268022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" dirty="0"/>
              <a:t>2015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1748380" y="5205829"/>
            <a:ext cx="268022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" dirty="0"/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407409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A3222C-DE7A-4840-969A-5A1A558F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758EFF-5E87-41CC-B092-A3DB9C825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60848"/>
            <a:ext cx="7770813" cy="4343400"/>
          </a:xfrm>
        </p:spPr>
        <p:txBody>
          <a:bodyPr/>
          <a:lstStyle/>
          <a:p>
            <a:r>
              <a:rPr lang="nn-NO" sz="1800" dirty="0"/>
              <a:t>Økonomisk går norsk reiseliv ‘så det </a:t>
            </a:r>
            <a:r>
              <a:rPr lang="nn-NO" sz="1800" dirty="0" err="1"/>
              <a:t>griner</a:t>
            </a:r>
            <a:r>
              <a:rPr lang="nn-NO" sz="1800" dirty="0"/>
              <a:t>’</a:t>
            </a:r>
          </a:p>
          <a:p>
            <a:r>
              <a:rPr lang="nn-NO" sz="1800" dirty="0" err="1"/>
              <a:t>Klimamessig</a:t>
            </a:r>
            <a:r>
              <a:rPr lang="nn-NO" sz="1800" dirty="0"/>
              <a:t> er norsk (og internasjonalt) reiseliv til ‘å grine av’</a:t>
            </a:r>
          </a:p>
          <a:p>
            <a:pPr lvl="1"/>
            <a:r>
              <a:rPr lang="nn-NO" sz="1600" dirty="0"/>
              <a:t>Utslepp frå ‘norsk reiseliv’ har eit volum som motsvarar 20% av det samla offisielle norske klimagassutsleppet</a:t>
            </a:r>
          </a:p>
          <a:p>
            <a:pPr lvl="1"/>
            <a:r>
              <a:rPr lang="nn-NO" sz="1600" dirty="0"/>
              <a:t>Dette er  litt meir enn dei samla utsleppa frå norsk vegtrafikk og litt mindre enn dei samla utsleppa frå norsk gass- og oljeproduksjon</a:t>
            </a:r>
          </a:p>
          <a:p>
            <a:r>
              <a:rPr lang="nn-NO" sz="1800" dirty="0"/>
              <a:t>Skal norsk (og internasjonalt) reiseliv bli berekraftig må fossilavhengigheita dramatisk ned</a:t>
            </a:r>
          </a:p>
          <a:p>
            <a:pPr lvl="1"/>
            <a:r>
              <a:rPr lang="nn-NO" sz="1600" dirty="0"/>
              <a:t>Elflyet kjem for seint til å klare klimamålet om halvering av utsleppa innan 2030</a:t>
            </a:r>
          </a:p>
          <a:p>
            <a:pPr lvl="1"/>
            <a:r>
              <a:rPr lang="nn-NO" sz="1600" dirty="0"/>
              <a:t>Difor må reiselivet omstille seg til å kunne tene pengar utan å vere avhengig av fortsett vekst i flymobiliteten (og så må vi sjå kor mykje av den avgrensa ressursen «elektrisitet» som verdssamfunnet skal bruke på fritidsreiser med fly)</a:t>
            </a:r>
          </a:p>
          <a:p>
            <a:pPr lvl="1"/>
            <a:endParaRPr lang="nn-NO" sz="1600" b="0" dirty="0"/>
          </a:p>
        </p:txBody>
      </p:sp>
    </p:spTree>
    <p:extLst>
      <p:ext uri="{BB962C8B-B14F-4D97-AF65-F5344CB8AC3E}">
        <p14:creationId xmlns:p14="http://schemas.microsoft.com/office/powerpoint/2010/main" val="32962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943F7-207A-4CDD-89D6-5B246406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Dokumentasjon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3F6810-2530-4E29-A19B-49FBDEE8E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1400" dirty="0"/>
              <a:t>Grunnlagsdata (kan lastast ned frå </a:t>
            </a:r>
            <a:r>
              <a:rPr lang="nb-NO" sz="1400" dirty="0">
                <a:hlinkClick r:id="rId2"/>
              </a:rPr>
              <a:t>https://www.vestforsk.no/nn/project/sustainable-destination-norway-2025</a:t>
            </a:r>
            <a:r>
              <a:rPr lang="nb-NO" sz="1400" dirty="0"/>
              <a:t>)</a:t>
            </a:r>
            <a:endParaRPr lang="nn-NO" sz="1400" dirty="0"/>
          </a:p>
          <a:p>
            <a:pPr lvl="1"/>
            <a:r>
              <a:rPr lang="nn-NO" sz="1200" dirty="0"/>
              <a:t>Hille, J., </a:t>
            </a:r>
            <a:r>
              <a:rPr lang="nn-NO" sz="1200" dirty="0" err="1"/>
              <a:t>Ekström</a:t>
            </a:r>
            <a:r>
              <a:rPr lang="nn-NO" sz="1200" dirty="0"/>
              <a:t>, F., Aall, C. og </a:t>
            </a:r>
            <a:r>
              <a:rPr lang="nn-NO" sz="1200" dirty="0" err="1"/>
              <a:t>Brendehaug</a:t>
            </a:r>
            <a:r>
              <a:rPr lang="nn-NO" sz="1200" dirty="0"/>
              <a:t>, E. (2009). Klimamerking av mat – er det </a:t>
            </a:r>
            <a:r>
              <a:rPr lang="nn-NO" sz="1200" dirty="0" err="1"/>
              <a:t>mulig</a:t>
            </a:r>
            <a:r>
              <a:rPr lang="nn-NO" sz="1200" dirty="0"/>
              <a:t>?. VF-rapport 8/09. Sogndal: Vestlandsforsking</a:t>
            </a:r>
          </a:p>
          <a:p>
            <a:pPr lvl="1"/>
            <a:r>
              <a:rPr lang="nn-NO" sz="1200" dirty="0" err="1"/>
              <a:t>Tiemensma</a:t>
            </a:r>
            <a:r>
              <a:rPr lang="nn-NO" sz="1200" dirty="0"/>
              <a:t>, S. (2011): </a:t>
            </a:r>
            <a:r>
              <a:rPr lang="nn-NO" sz="1200" dirty="0" err="1"/>
              <a:t>Sustainable</a:t>
            </a:r>
            <a:r>
              <a:rPr lang="nn-NO" sz="1200" dirty="0"/>
              <a:t> </a:t>
            </a:r>
            <a:r>
              <a:rPr lang="nn-NO" sz="1200" dirty="0" err="1"/>
              <a:t>tourism</a:t>
            </a:r>
            <a:r>
              <a:rPr lang="nn-NO" sz="1200" dirty="0"/>
              <a:t> </a:t>
            </a:r>
            <a:r>
              <a:rPr lang="nn-NO" sz="1200" dirty="0" err="1"/>
              <a:t>simulation</a:t>
            </a:r>
            <a:r>
              <a:rPr lang="nn-NO" sz="1200" dirty="0"/>
              <a:t> in Norway. Using </a:t>
            </a:r>
            <a:r>
              <a:rPr lang="nn-NO" sz="1200" dirty="0" err="1"/>
              <a:t>simulation</a:t>
            </a:r>
            <a:r>
              <a:rPr lang="nn-NO" sz="1200" dirty="0"/>
              <a:t> </a:t>
            </a:r>
            <a:r>
              <a:rPr lang="nn-NO" sz="1200" dirty="0" err="1"/>
              <a:t>gaming</a:t>
            </a:r>
            <a:r>
              <a:rPr lang="nn-NO" sz="1200" dirty="0"/>
              <a:t> to </a:t>
            </a:r>
            <a:r>
              <a:rPr lang="nn-NO" sz="1200" dirty="0" err="1"/>
              <a:t>communicate</a:t>
            </a:r>
            <a:r>
              <a:rPr lang="nn-NO" sz="1200" dirty="0"/>
              <a:t> important </a:t>
            </a:r>
            <a:r>
              <a:rPr lang="nn-NO" sz="1200" dirty="0" err="1"/>
              <a:t>lessons</a:t>
            </a:r>
            <a:r>
              <a:rPr lang="nn-NO" sz="1200" dirty="0"/>
              <a:t> </a:t>
            </a:r>
            <a:r>
              <a:rPr lang="nn-NO" sz="1200" dirty="0" err="1"/>
              <a:t>of</a:t>
            </a:r>
            <a:r>
              <a:rPr lang="nn-NO" sz="1200" dirty="0"/>
              <a:t> a </a:t>
            </a:r>
            <a:r>
              <a:rPr lang="nn-NO" sz="1200" dirty="0" err="1"/>
              <a:t>simulation</a:t>
            </a:r>
            <a:r>
              <a:rPr lang="nn-NO" sz="1200" dirty="0"/>
              <a:t> </a:t>
            </a:r>
            <a:r>
              <a:rPr lang="nn-NO" sz="1200" dirty="0" err="1"/>
              <a:t>model</a:t>
            </a:r>
            <a:r>
              <a:rPr lang="nn-NO" sz="1200" dirty="0"/>
              <a:t>. Master </a:t>
            </a:r>
            <a:r>
              <a:rPr lang="nn-NO" sz="1200" dirty="0" err="1"/>
              <a:t>thesis</a:t>
            </a:r>
            <a:r>
              <a:rPr lang="nn-NO" sz="1200" dirty="0"/>
              <a:t> at Delft University </a:t>
            </a:r>
            <a:r>
              <a:rPr lang="nn-NO" sz="1200" dirty="0" err="1"/>
              <a:t>of</a:t>
            </a:r>
            <a:r>
              <a:rPr lang="nn-NO" sz="1200" dirty="0"/>
              <a:t> Technology, </a:t>
            </a:r>
            <a:r>
              <a:rPr lang="nn-NO" sz="1200" dirty="0" err="1"/>
              <a:t>Faculty</a:t>
            </a:r>
            <a:r>
              <a:rPr lang="nn-NO" sz="1200" dirty="0"/>
              <a:t> </a:t>
            </a:r>
            <a:r>
              <a:rPr lang="nn-NO" sz="1200" dirty="0" err="1"/>
              <a:t>of</a:t>
            </a:r>
            <a:r>
              <a:rPr lang="nn-NO" sz="1200" dirty="0"/>
              <a:t> Technology, Policy Analysis and Management Systems Engineering, Policy Analysis and Management </a:t>
            </a:r>
            <a:r>
              <a:rPr lang="nn-NO" sz="1200" dirty="0" err="1"/>
              <a:t>programme</a:t>
            </a:r>
            <a:endParaRPr lang="nn-NO" sz="1200" dirty="0"/>
          </a:p>
          <a:p>
            <a:pPr lvl="1"/>
            <a:r>
              <a:rPr lang="nn-NO" sz="1200" dirty="0" err="1"/>
              <a:t>Peeters</a:t>
            </a:r>
            <a:r>
              <a:rPr lang="nn-NO" sz="1200" dirty="0"/>
              <a:t>, P., Vik, M.L. og </a:t>
            </a:r>
            <a:r>
              <a:rPr lang="nn-NO" sz="1200" dirty="0" err="1"/>
              <a:t>Gössling</a:t>
            </a:r>
            <a:r>
              <a:rPr lang="nn-NO" sz="1200" dirty="0"/>
              <a:t>, S. (2011). Scenarios for </a:t>
            </a:r>
            <a:r>
              <a:rPr lang="nn-NO" sz="1200" dirty="0" err="1"/>
              <a:t>Sustainable</a:t>
            </a:r>
            <a:r>
              <a:rPr lang="nn-NO" sz="1200" dirty="0"/>
              <a:t> </a:t>
            </a:r>
            <a:r>
              <a:rPr lang="nn-NO" sz="1200" dirty="0" err="1"/>
              <a:t>Destination</a:t>
            </a:r>
            <a:r>
              <a:rPr lang="nn-NO" sz="1200" dirty="0"/>
              <a:t> Norway 2025. VF-notat 1/2011. Sogndal: Vestlandsforsking.</a:t>
            </a:r>
          </a:p>
          <a:p>
            <a:pPr lvl="1"/>
            <a:r>
              <a:rPr lang="nn-NO" sz="1200" dirty="0"/>
              <a:t>Hille, J., Vik, M. og </a:t>
            </a:r>
            <a:r>
              <a:rPr lang="nn-NO" sz="1200" dirty="0" err="1"/>
              <a:t>Peeters</a:t>
            </a:r>
            <a:r>
              <a:rPr lang="nn-NO" sz="1200" dirty="0"/>
              <a:t>, P. (2011). </a:t>
            </a:r>
            <a:r>
              <a:rPr lang="nn-NO" sz="1200" dirty="0" err="1"/>
              <a:t>Background</a:t>
            </a:r>
            <a:r>
              <a:rPr lang="nn-NO" sz="1200" dirty="0"/>
              <a:t> for scenario </a:t>
            </a:r>
            <a:r>
              <a:rPr lang="nn-NO" sz="1200" dirty="0" err="1"/>
              <a:t>making</a:t>
            </a:r>
            <a:r>
              <a:rPr lang="nn-NO" sz="1200" dirty="0"/>
              <a:t>. VF-notat 1/11. Sogndal: Vestlandsforsking.</a:t>
            </a:r>
          </a:p>
          <a:p>
            <a:pPr lvl="1"/>
            <a:r>
              <a:rPr lang="nn-NO" sz="1200" dirty="0" err="1"/>
              <a:t>Gössling</a:t>
            </a:r>
            <a:r>
              <a:rPr lang="nn-NO" sz="1200" dirty="0"/>
              <a:t>, S </a:t>
            </a:r>
            <a:r>
              <a:rPr lang="nn-NO" sz="1200" dirty="0" err="1"/>
              <a:t>mfl</a:t>
            </a:r>
            <a:r>
              <a:rPr lang="nn-NO" sz="1200" dirty="0"/>
              <a:t> (2011): </a:t>
            </a:r>
            <a:r>
              <a:rPr lang="nn-NO" sz="1200" dirty="0" err="1"/>
              <a:t>Sustainable</a:t>
            </a:r>
            <a:r>
              <a:rPr lang="nn-NO" sz="1200" dirty="0"/>
              <a:t> </a:t>
            </a:r>
            <a:r>
              <a:rPr lang="nn-NO" sz="1200" dirty="0" err="1"/>
              <a:t>Destination</a:t>
            </a:r>
            <a:r>
              <a:rPr lang="nn-NO" sz="1200" dirty="0"/>
              <a:t> Norway 2025 (SDN). Sluttrapport. VF rapport 5/2011. Sogndal.</a:t>
            </a:r>
          </a:p>
          <a:p>
            <a:r>
              <a:rPr lang="nn-NO" sz="1400" dirty="0"/>
              <a:t>Vitskapelege publikasjonar med rapportane over som grunnlag</a:t>
            </a:r>
          </a:p>
          <a:p>
            <a:pPr lvl="1"/>
            <a:r>
              <a:rPr lang="en-US" sz="1200" dirty="0" err="1"/>
              <a:t>Gössling</a:t>
            </a:r>
            <a:r>
              <a:rPr lang="en-US" sz="1200" dirty="0"/>
              <a:t>, S., </a:t>
            </a:r>
            <a:r>
              <a:rPr lang="en-US" sz="1200" dirty="0" err="1"/>
              <a:t>Garrodc</a:t>
            </a:r>
            <a:r>
              <a:rPr lang="en-US" sz="1200" dirty="0"/>
              <a:t>, B., Aall, C., </a:t>
            </a:r>
            <a:r>
              <a:rPr lang="en-US" sz="1200" dirty="0" err="1"/>
              <a:t>Hille</a:t>
            </a:r>
            <a:r>
              <a:rPr lang="en-US" sz="1200" dirty="0"/>
              <a:t>, J., </a:t>
            </a:r>
            <a:r>
              <a:rPr lang="en-US" sz="1200" dirty="0" err="1"/>
              <a:t>Peeters</a:t>
            </a:r>
            <a:r>
              <a:rPr lang="en-US" sz="1200" dirty="0"/>
              <a:t>, P. (2011): Food management in tourism: Reducing tourism’s carbon ‘</a:t>
            </a:r>
            <a:r>
              <a:rPr lang="en-US" sz="1200" dirty="0" err="1"/>
              <a:t>foodprint</a:t>
            </a:r>
            <a:r>
              <a:rPr lang="en-US" sz="1200" dirty="0"/>
              <a:t>’. </a:t>
            </a:r>
            <a:r>
              <a:rPr lang="en-US" sz="1200" i="1" dirty="0"/>
              <a:t>Tourism Management</a:t>
            </a:r>
            <a:r>
              <a:rPr lang="en-US" sz="1200" dirty="0"/>
              <a:t> 32: 534-543</a:t>
            </a:r>
            <a:endParaRPr lang="en-GB" sz="1200" dirty="0"/>
          </a:p>
          <a:p>
            <a:pPr lvl="1"/>
            <a:r>
              <a:rPr lang="en-GB" sz="1200" dirty="0" err="1"/>
              <a:t>Gössling</a:t>
            </a:r>
            <a:r>
              <a:rPr lang="en-GB" sz="1200" dirty="0"/>
              <a:t>, S., Hall, M.C., </a:t>
            </a:r>
            <a:r>
              <a:rPr lang="en-GB" sz="1200" dirty="0" err="1"/>
              <a:t>Ekström</a:t>
            </a:r>
            <a:r>
              <a:rPr lang="en-GB" sz="1200" dirty="0"/>
              <a:t>, F., </a:t>
            </a:r>
            <a:r>
              <a:rPr lang="en-GB" sz="1200" dirty="0" err="1"/>
              <a:t>Engeset</a:t>
            </a:r>
            <a:r>
              <a:rPr lang="en-GB" sz="1200" dirty="0"/>
              <a:t>, A.B., Aall, C. (2012): Transition management: a tool for implementing sustainable tourism scenarios? </a:t>
            </a:r>
            <a:r>
              <a:rPr lang="en-GB" sz="1200" i="1" dirty="0"/>
              <a:t>Journal of Sustainable Tourism</a:t>
            </a:r>
            <a:r>
              <a:rPr lang="en-GB" sz="1200" dirty="0"/>
              <a:t>, 20:6, 899-916</a:t>
            </a:r>
          </a:p>
          <a:p>
            <a:pPr lvl="1"/>
            <a:endParaRPr lang="en-GB" sz="1200" dirty="0"/>
          </a:p>
          <a:p>
            <a:pPr lvl="1"/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356544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0205" y="1052736"/>
            <a:ext cx="7770813" cy="1368152"/>
          </a:xfrm>
        </p:spPr>
        <p:txBody>
          <a:bodyPr/>
          <a:lstStyle/>
          <a:p>
            <a:pPr marL="0" indent="0">
              <a:buNone/>
            </a:pPr>
            <a:r>
              <a:rPr lang="en-US" sz="2800" noProof="0" dirty="0" err="1"/>
              <a:t>Takk</a:t>
            </a:r>
            <a:r>
              <a:rPr lang="en-US" sz="2800" noProof="0" dirty="0"/>
              <a:t> for </a:t>
            </a:r>
            <a:r>
              <a:rPr lang="en-US" sz="2800" noProof="0" dirty="0" err="1"/>
              <a:t>merksemda</a:t>
            </a:r>
            <a:r>
              <a:rPr lang="en-US" sz="2800" noProof="0" dirty="0"/>
              <a:t>!</a:t>
            </a:r>
          </a:p>
          <a:p>
            <a:pPr marL="0" indent="0">
              <a:buNone/>
            </a:pPr>
            <a:r>
              <a:rPr lang="en-US" sz="1400" b="0" noProof="0" dirty="0"/>
              <a:t>Carlo Aall, </a:t>
            </a:r>
            <a:r>
              <a:rPr lang="en-US" sz="1400" b="0" dirty="0"/>
              <a:t>caa@vestforsk.no</a:t>
            </a:r>
            <a:r>
              <a:rPr lang="en-US" sz="1400" b="0" noProof="0" dirty="0"/>
              <a:t>, 991 27 222, </a:t>
            </a:r>
            <a:r>
              <a:rPr lang="en-US" sz="1400" b="0" dirty="0"/>
              <a:t>www.vestforsk.no, Facebook @</a:t>
            </a:r>
            <a:r>
              <a:rPr lang="en-US" sz="1400" b="0" dirty="0" err="1"/>
              <a:t>aallaboutclimate</a:t>
            </a:r>
            <a:endParaRPr lang="en-US" sz="1400" b="0" noProof="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D7457D7-505C-4F03-8476-206CADF2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7"/>
            <a:ext cx="3762660" cy="28803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F59FB6A-4FC8-4F1D-AFCE-9C1824C56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293096"/>
            <a:ext cx="5006420" cy="21662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22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0003DB-FCD9-408A-9053-FE3ABD5F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ECCD65-681D-4950-84F9-CD29AC8BC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88840"/>
            <a:ext cx="7770813" cy="4343400"/>
          </a:xfrm>
        </p:spPr>
        <p:txBody>
          <a:bodyPr/>
          <a:lstStyle/>
          <a:p>
            <a:r>
              <a:rPr lang="nn-NO" sz="1800" dirty="0"/>
              <a:t>Personleg</a:t>
            </a:r>
          </a:p>
          <a:p>
            <a:pPr lvl="1"/>
            <a:r>
              <a:rPr lang="nn-NO" sz="1600" dirty="0"/>
              <a:t>Nærings- og miljøbyråkrat i ein kommune</a:t>
            </a:r>
          </a:p>
          <a:p>
            <a:pPr lvl="1"/>
            <a:r>
              <a:rPr lang="nn-NO" sz="1600" dirty="0"/>
              <a:t>Berekraft-, klima- og reiselivsforskar ved Vestlandsforsking</a:t>
            </a:r>
          </a:p>
          <a:p>
            <a:pPr lvl="1"/>
            <a:r>
              <a:rPr lang="nn-NO" sz="1600" dirty="0"/>
              <a:t>Involvert i småskala reiselivsverksemder</a:t>
            </a:r>
          </a:p>
          <a:p>
            <a:r>
              <a:rPr lang="nn-NO" sz="1800" dirty="0"/>
              <a:t>Prosjekt</a:t>
            </a:r>
          </a:p>
          <a:p>
            <a:pPr lvl="1"/>
            <a:r>
              <a:rPr lang="nn-NO" sz="1600" dirty="0"/>
              <a:t>Originaldata (for 2005) laga av Vestlandsforsking og Universitetet i Breda i prosjektet «</a:t>
            </a:r>
            <a:r>
              <a:rPr lang="nn-NO" sz="1600" dirty="0" err="1"/>
              <a:t>Sustainable</a:t>
            </a:r>
            <a:r>
              <a:rPr lang="nn-NO" sz="1600" dirty="0"/>
              <a:t> </a:t>
            </a:r>
            <a:r>
              <a:rPr lang="nn-NO" sz="1600" dirty="0" err="1"/>
              <a:t>Destination</a:t>
            </a:r>
            <a:r>
              <a:rPr lang="nn-NO" sz="1600" dirty="0"/>
              <a:t> Norway 2025» (SDN) i perioden 2008-2011 i samband med utvikling av klimaspelet SUSNORD</a:t>
            </a:r>
          </a:p>
          <a:p>
            <a:pPr lvl="1"/>
            <a:r>
              <a:rPr lang="nn-NO" sz="1600" dirty="0"/>
              <a:t>Prosjektet var eitt av fleire tiltak grunna i regjeringa si reiselivsstrategi frå 2007 der berekraftig reiseliv blei lansert som eitt av tre hovudmål for norsk reiseliv</a:t>
            </a:r>
          </a:p>
          <a:p>
            <a:pPr lvl="1"/>
            <a:r>
              <a:rPr lang="nn-NO" sz="1600" dirty="0"/>
              <a:t>Oppdaterte data (for 2015) laga av Vestlandsforsking og Universitetet i Breda i prosjektet «</a:t>
            </a:r>
            <a:r>
              <a:rPr lang="en-US" sz="1600" dirty="0"/>
              <a:t>Impacts of climate change on Norwegian nature based tourism” (CLIM-TOUR) </a:t>
            </a:r>
            <a:r>
              <a:rPr lang="en-US" sz="1600" dirty="0" err="1"/>
              <a:t>finansiert</a:t>
            </a:r>
            <a:r>
              <a:rPr lang="en-US" sz="1600" dirty="0"/>
              <a:t> av </a:t>
            </a:r>
            <a:r>
              <a:rPr lang="en-US" sz="1600" dirty="0" err="1"/>
              <a:t>Norges</a:t>
            </a:r>
            <a:r>
              <a:rPr lang="en-US" sz="1600" dirty="0"/>
              <a:t> </a:t>
            </a:r>
            <a:r>
              <a:rPr lang="en-US" sz="1600" dirty="0" err="1"/>
              <a:t>forskningsråd</a:t>
            </a:r>
            <a:r>
              <a:rPr lang="en-US" sz="1600" dirty="0"/>
              <a:t> for </a:t>
            </a:r>
            <a:r>
              <a:rPr lang="en-US" sz="1600" dirty="0" err="1"/>
              <a:t>perioden</a:t>
            </a:r>
            <a:r>
              <a:rPr lang="en-US" sz="1600" dirty="0"/>
              <a:t> 2018-2022</a:t>
            </a:r>
            <a:endParaRPr lang="nn-NO" sz="1600" dirty="0"/>
          </a:p>
        </p:txBody>
      </p:sp>
    </p:spTree>
    <p:extLst>
      <p:ext uri="{BB962C8B-B14F-4D97-AF65-F5344CB8AC3E}">
        <p14:creationId xmlns:p14="http://schemas.microsoft.com/office/powerpoint/2010/main" val="407530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FA0F9B-D806-4C98-99FC-F6BEB583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Kva er ‘norsk reiseliv’ i denne samanhengen?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D422F3-0E27-4021-BC4B-81CF23B2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33600"/>
            <a:ext cx="7770813" cy="4343400"/>
          </a:xfrm>
        </p:spPr>
        <p:txBody>
          <a:bodyPr/>
          <a:lstStyle/>
          <a:p>
            <a:r>
              <a:rPr lang="nn-NO" sz="1800" dirty="0"/>
              <a:t>Type reise</a:t>
            </a:r>
          </a:p>
          <a:p>
            <a:pPr lvl="1"/>
            <a:r>
              <a:rPr lang="nn-NO" sz="1600" dirty="0"/>
              <a:t>Her avgrensa til </a:t>
            </a:r>
            <a:r>
              <a:rPr lang="nn-NO" sz="1600" u="sng" dirty="0"/>
              <a:t>ferie- og fritid</a:t>
            </a:r>
            <a:r>
              <a:rPr lang="nn-NO" sz="1600" dirty="0"/>
              <a:t>; altså sett bort frå forretningsreiser</a:t>
            </a:r>
          </a:p>
          <a:p>
            <a:r>
              <a:rPr lang="nn-NO" sz="1800" dirty="0"/>
              <a:t>Reiselivsaktivitetar</a:t>
            </a:r>
          </a:p>
          <a:p>
            <a:pPr lvl="1"/>
            <a:r>
              <a:rPr lang="nn-NO" sz="1600" dirty="0"/>
              <a:t>Reise til og frå destinasjonen (også utanlandsreisene!)</a:t>
            </a:r>
          </a:p>
          <a:p>
            <a:pPr lvl="1"/>
            <a:r>
              <a:rPr lang="nn-NO" sz="1600" dirty="0"/>
              <a:t>Reise innan destinasjonen</a:t>
            </a:r>
          </a:p>
          <a:p>
            <a:pPr lvl="1"/>
            <a:r>
              <a:rPr lang="nn-NO" sz="1600" dirty="0"/>
              <a:t>Overnatting </a:t>
            </a:r>
          </a:p>
          <a:p>
            <a:pPr lvl="1"/>
            <a:r>
              <a:rPr lang="nn-NO" sz="1600" dirty="0"/>
              <a:t>Aktivitetar (museum, turar </a:t>
            </a:r>
            <a:r>
              <a:rPr lang="nn-NO" sz="1600" dirty="0" err="1"/>
              <a:t>osb</a:t>
            </a:r>
            <a:r>
              <a:rPr lang="nn-NO" sz="1600" dirty="0"/>
              <a:t>)</a:t>
            </a:r>
          </a:p>
          <a:p>
            <a:r>
              <a:rPr lang="nn-NO" sz="1800" dirty="0"/>
              <a:t>Kven som reiser</a:t>
            </a:r>
          </a:p>
          <a:p>
            <a:pPr lvl="1"/>
            <a:r>
              <a:rPr lang="nn-NO" sz="1600" dirty="0"/>
              <a:t>Nordmenn sine ferie- og fritidsreiser</a:t>
            </a:r>
          </a:p>
          <a:p>
            <a:pPr lvl="2"/>
            <a:r>
              <a:rPr lang="nn-NO" sz="1200" dirty="0"/>
              <a:t>I Norge</a:t>
            </a:r>
          </a:p>
          <a:p>
            <a:pPr lvl="2"/>
            <a:r>
              <a:rPr lang="nn-NO" sz="1200" dirty="0"/>
              <a:t>I utlandet</a:t>
            </a:r>
          </a:p>
          <a:p>
            <a:pPr lvl="1"/>
            <a:r>
              <a:rPr lang="nn-NO" sz="1600" dirty="0"/>
              <a:t>Utlendingar sine ferie- og fritidsreiser i Norge</a:t>
            </a:r>
          </a:p>
          <a:p>
            <a:pPr lvl="1"/>
            <a:endParaRPr lang="nn-NO" sz="1600" dirty="0"/>
          </a:p>
          <a:p>
            <a:endParaRPr lang="nn-NO" sz="1800" dirty="0"/>
          </a:p>
        </p:txBody>
      </p:sp>
    </p:spTree>
    <p:extLst>
      <p:ext uri="{BB962C8B-B14F-4D97-AF65-F5344CB8AC3E}">
        <p14:creationId xmlns:p14="http://schemas.microsoft.com/office/powerpoint/2010/main" val="214145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3DA8E4C-2909-4A15-A967-238A1DC4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45" y="1017476"/>
            <a:ext cx="2580786" cy="22322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7B96DDC-EB20-4AAE-B770-D431C425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908050"/>
            <a:ext cx="5256510" cy="958850"/>
          </a:xfrm>
        </p:spPr>
        <p:txBody>
          <a:bodyPr/>
          <a:lstStyle/>
          <a:p>
            <a:r>
              <a:rPr lang="nn-NO" dirty="0"/>
              <a:t>Korleis måle berekraftig reiseliv?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5B03198-74FC-46D1-9EC2-73E5269EA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41705"/>
            <a:ext cx="5682207" cy="4343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n-NO" sz="1600" dirty="0"/>
              <a:t>Utfordringar</a:t>
            </a:r>
          </a:p>
          <a:p>
            <a:pPr lvl="1">
              <a:spcBef>
                <a:spcPts val="600"/>
              </a:spcBef>
            </a:pPr>
            <a:r>
              <a:rPr lang="nn-NO" sz="1400" b="0" dirty="0"/>
              <a:t>Det finst ikkje offisiell norsk statistikk om klimagassutslepp frå norsk reiseliv</a:t>
            </a:r>
          </a:p>
          <a:p>
            <a:pPr lvl="1">
              <a:spcBef>
                <a:spcPts val="600"/>
              </a:spcBef>
            </a:pPr>
            <a:r>
              <a:rPr lang="nn-NO" sz="1400" dirty="0"/>
              <a:t>Det finst ikkje offisiell statistikk internasjonalt om klimagassutslepp frå cruise- eller flyreiser mellom land</a:t>
            </a:r>
            <a:endParaRPr lang="nn-NO" sz="1400" b="0" dirty="0"/>
          </a:p>
          <a:p>
            <a:pPr lvl="1">
              <a:spcBef>
                <a:spcPts val="600"/>
              </a:spcBef>
            </a:pPr>
            <a:r>
              <a:rPr lang="nn-NO" sz="1400" b="0" dirty="0"/>
              <a:t>Det finst berre offisiell norsk statistikk om verdiskaping for reiselivet i Norge</a:t>
            </a:r>
          </a:p>
          <a:p>
            <a:pPr>
              <a:spcBef>
                <a:spcPts val="600"/>
              </a:spcBef>
            </a:pPr>
            <a:r>
              <a:rPr lang="nn-NO" sz="1600" dirty="0"/>
              <a:t>Kva vi difor måtte gjere</a:t>
            </a:r>
          </a:p>
          <a:p>
            <a:pPr lvl="1">
              <a:spcBef>
                <a:spcPts val="600"/>
              </a:spcBef>
            </a:pPr>
            <a:r>
              <a:rPr lang="nn-NO" sz="1400" b="0" dirty="0"/>
              <a:t>Samle inn og tilpasse statistikk får ulike kjelder om transport, overnatting og aktivitetar</a:t>
            </a:r>
          </a:p>
          <a:p>
            <a:pPr lvl="1">
              <a:spcBef>
                <a:spcPts val="600"/>
              </a:spcBef>
            </a:pPr>
            <a:r>
              <a:rPr lang="nn-NO" sz="1400" b="0" dirty="0"/>
              <a:t>Identifisere og </a:t>
            </a:r>
            <a:r>
              <a:rPr lang="nn-NO" sz="1400" dirty="0"/>
              <a:t>i nokre tilfelle sjølv utvikle utsleppsfaktorar (</a:t>
            </a:r>
            <a:r>
              <a:rPr lang="nn-NO" sz="1400" dirty="0" err="1"/>
              <a:t>dvs</a:t>
            </a:r>
            <a:r>
              <a:rPr lang="nn-NO" sz="1400" dirty="0"/>
              <a:t> utslepp utløyst av ei eining reiselivsaktivitet)</a:t>
            </a:r>
          </a:p>
          <a:p>
            <a:pPr lvl="1">
              <a:spcBef>
                <a:spcPts val="600"/>
              </a:spcBef>
            </a:pPr>
            <a:r>
              <a:rPr lang="nn-NO" sz="1400" dirty="0"/>
              <a:t>Datagrunnlag for det eit PC basert scenariospel om korleis gjere norsk reiseliv meir berekraftig (SUSNORD)</a:t>
            </a:r>
          </a:p>
          <a:p>
            <a:pPr>
              <a:spcBef>
                <a:spcPts val="600"/>
              </a:spcBef>
            </a:pPr>
            <a:r>
              <a:rPr lang="nn-NO" sz="1600" dirty="0"/>
              <a:t>Tankekors</a:t>
            </a:r>
            <a:r>
              <a:rPr lang="nn-NO" sz="1600" b="0" dirty="0"/>
              <a:t> </a:t>
            </a:r>
          </a:p>
          <a:p>
            <a:pPr lvl="1">
              <a:spcBef>
                <a:spcPts val="600"/>
              </a:spcBef>
            </a:pPr>
            <a:r>
              <a:rPr lang="nn-NO" sz="1400" dirty="0">
                <a:solidFill>
                  <a:srgbClr val="FF0000"/>
                </a:solidFill>
              </a:rPr>
              <a:t>Det </a:t>
            </a:r>
            <a:r>
              <a:rPr lang="nn-NO" sz="1400" b="0" dirty="0">
                <a:solidFill>
                  <a:srgbClr val="FF0000"/>
                </a:solidFill>
              </a:rPr>
              <a:t>landet i verda med dei mest ambisiøse statlege mål om berekraftig reiseliv har ikkje etablert noko form for statistikk som kan vise om reiselivet faktisk blir meir berekraftig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2521BC-4E9D-4D29-8C3A-739D8965D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308647"/>
            <a:ext cx="2174099" cy="30841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D616E2A-892E-4E96-992D-4007EDB24377}"/>
              </a:ext>
            </a:extLst>
          </p:cNvPr>
          <p:cNvSpPr/>
          <p:nvPr/>
        </p:nvSpPr>
        <p:spPr>
          <a:xfrm>
            <a:off x="6660232" y="6416025"/>
            <a:ext cx="2174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600" dirty="0"/>
              <a:t>https://www.vestforsk.no/sites/default/files/migrate_files/notat1-2011-background-for-scenario-making.pdf</a:t>
            </a:r>
            <a:endParaRPr lang="nn-NO" sz="600" dirty="0"/>
          </a:p>
        </p:txBody>
      </p:sp>
    </p:spTree>
    <p:extLst>
      <p:ext uri="{BB962C8B-B14F-4D97-AF65-F5344CB8AC3E}">
        <p14:creationId xmlns:p14="http://schemas.microsoft.com/office/powerpoint/2010/main" val="340932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606370-B818-40E1-8477-A0E3206F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SUSNORD klimaspelet for reiselivet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7D6FFD6-CAB7-43D0-9B00-2B5C9A01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5" y="1700808"/>
            <a:ext cx="5329285" cy="465313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B694D38-B768-49F3-A09D-B9D1C0843934}"/>
              </a:ext>
            </a:extLst>
          </p:cNvPr>
          <p:cNvSpPr/>
          <p:nvPr/>
        </p:nvSpPr>
        <p:spPr>
          <a:xfrm>
            <a:off x="1979712" y="1866900"/>
            <a:ext cx="4100788" cy="3379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81EA641-ACE1-438A-AA03-8AA0AF4B3B04}"/>
              </a:ext>
            </a:extLst>
          </p:cNvPr>
          <p:cNvSpPr txBox="1"/>
          <p:nvPr/>
        </p:nvSpPr>
        <p:spPr>
          <a:xfrm>
            <a:off x="6080500" y="2492896"/>
            <a:ext cx="25959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Korleis oppnå tre mål innan 2025:</a:t>
            </a:r>
          </a:p>
          <a:p>
            <a:endParaRPr lang="nn-NO" dirty="0"/>
          </a:p>
          <a:p>
            <a:pPr marL="342900" indent="-342900">
              <a:buFont typeface="+mj-lt"/>
              <a:buAutoNum type="arabicPeriod"/>
            </a:pPr>
            <a:r>
              <a:rPr lang="nn-NO" dirty="0"/>
              <a:t>Redusere CO2-utsleppa med 30 %</a:t>
            </a:r>
          </a:p>
          <a:p>
            <a:pPr marL="342900" indent="-342900">
              <a:buFont typeface="+mj-lt"/>
              <a:buAutoNum type="arabicPeriod"/>
            </a:pPr>
            <a:r>
              <a:rPr lang="nn-NO" dirty="0"/>
              <a:t>Auka tal </a:t>
            </a:r>
            <a:r>
              <a:rPr lang="nn-NO" dirty="0" err="1"/>
              <a:t>utanlandsturistar</a:t>
            </a:r>
            <a:r>
              <a:rPr lang="nn-NO" dirty="0"/>
              <a:t> med 1 millionar</a:t>
            </a:r>
          </a:p>
          <a:p>
            <a:pPr marL="342900" indent="-342900">
              <a:buFont typeface="+mj-lt"/>
              <a:buAutoNum type="arabicPeriod"/>
            </a:pPr>
            <a:r>
              <a:rPr lang="nn-NO" dirty="0"/>
              <a:t>Halde ved like lønnsemda i norsk reiseliv</a:t>
            </a:r>
          </a:p>
          <a:p>
            <a:endParaRPr lang="nn-NO" dirty="0"/>
          </a:p>
          <a:p>
            <a:r>
              <a:rPr lang="nn-NO" dirty="0"/>
              <a:t>Ved å endre på ulike verkemiddel lagt inn i klimaspelet</a:t>
            </a:r>
          </a:p>
        </p:txBody>
      </p:sp>
    </p:spTree>
    <p:extLst>
      <p:ext uri="{BB962C8B-B14F-4D97-AF65-F5344CB8AC3E}">
        <p14:creationId xmlns:p14="http://schemas.microsoft.com/office/powerpoint/2010/main" val="8991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830964-19F8-4143-B6D3-E236FBEB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Tiltak som du kan «skru på» i SUSNORD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842111E8-E9B9-4CBD-A824-9F7BEC019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740017"/>
              </p:ext>
            </p:extLst>
          </p:nvPr>
        </p:nvGraphicFramePr>
        <p:xfrm>
          <a:off x="1115616" y="1700808"/>
          <a:ext cx="7344816" cy="47137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26210">
                  <a:extLst>
                    <a:ext uri="{9D8B030D-6E8A-4147-A177-3AD203B41FA5}">
                      <a16:colId xmlns:a16="http://schemas.microsoft.com/office/drawing/2014/main" val="4039499270"/>
                    </a:ext>
                  </a:extLst>
                </a:gridCol>
                <a:gridCol w="5218606">
                  <a:extLst>
                    <a:ext uri="{9D8B030D-6E8A-4147-A177-3AD203B41FA5}">
                      <a16:colId xmlns:a16="http://schemas.microsoft.com/office/drawing/2014/main" val="530857846"/>
                    </a:ext>
                  </a:extLst>
                </a:gridCol>
              </a:tblGrid>
              <a:tr h="127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Tiltaksområde</a:t>
                      </a:r>
                    </a:p>
                  </a:txBody>
                  <a:tcPr marL="46254" marR="4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kern="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Tiltak</a:t>
                      </a:r>
                    </a:p>
                  </a:txBody>
                  <a:tcPr marL="46254" marR="4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18155"/>
                  </a:ext>
                </a:extLst>
              </a:tr>
              <a:tr h="97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Markedsføring av Norge</a:t>
                      </a:r>
                    </a:p>
                  </a:txBody>
                  <a:tcPr marL="46254" marR="4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Prioritere ulike markeder (Norge, naboland, Europa, oversjøisk)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Endre samlet markedsføringsbudsjett</a:t>
                      </a:r>
                    </a:p>
                  </a:txBody>
                  <a:tcPr marL="46254" marR="4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361605"/>
                  </a:ext>
                </a:extLst>
              </a:tr>
              <a:tr h="97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Skatter og avgifter</a:t>
                      </a:r>
                    </a:p>
                  </a:txBody>
                  <a:tcPr marL="46254" marR="4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norsk karbonskatt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skatt på flytransport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bilavgifter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Subsidiere kollektivtransport</a:t>
                      </a:r>
                    </a:p>
                  </a:txBody>
                  <a:tcPr marL="46254" marR="4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284210"/>
                  </a:ext>
                </a:extLst>
              </a:tr>
              <a:tr h="97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Teknologiske tiltak for energieffektivisering</a:t>
                      </a:r>
                    </a:p>
                  </a:txBody>
                  <a:tcPr marL="46254" marR="4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fornyingen av fly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fornyingen av kollektivtransport kjøretøy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Øke andelen av de mer energieffektive turboprop flyene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•"/>
                        <a:tabLst/>
                        <a:defRPr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Energisparingstiltak i kollektivtransport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 i overnattingstilbud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 i aktivitetstilbud</a:t>
                      </a:r>
                    </a:p>
                  </a:txBody>
                  <a:tcPr marL="46254" marR="4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046378"/>
                  </a:ext>
                </a:extLst>
              </a:tr>
              <a:tr h="970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400" kern="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Investering i transportsystem</a:t>
                      </a:r>
                    </a:p>
                  </a:txBody>
                  <a:tcPr marL="46254" marR="4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flyplasskapasitet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tradisjonell kollektivtransport (buss, tog) kapasitet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høyhastighetsjernbane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fullintegrert kollektivtransport ruter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kollektivtransport frekvens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nb-NO" sz="14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brukervennlighet i kollektivtransport</a:t>
                      </a:r>
                    </a:p>
                  </a:txBody>
                  <a:tcPr marL="46254" marR="4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020588"/>
                  </a:ext>
                </a:extLst>
              </a:tr>
            </a:tbl>
          </a:graphicData>
        </a:graphic>
      </p:graphicFrame>
      <p:pic>
        <p:nvPicPr>
          <p:cNvPr id="3" name="Bilde 2">
            <a:extLst>
              <a:ext uri="{FF2B5EF4-FFF2-40B4-BE49-F238E27FC236}">
                <a16:creationId xmlns:a16="http://schemas.microsoft.com/office/drawing/2014/main" id="{2E5EF434-D84B-4DEA-95C3-E82EEC66B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368251" y="4027900"/>
            <a:ext cx="4586503" cy="3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6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A3B2778-172F-4263-B86C-33914399F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46091"/>
            <a:ext cx="4996870" cy="368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E69213D-B7BA-4450-8394-BB488332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‘Norske’ klimagassutslepp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560DE89-7314-4ACC-A608-0FE29113BBAB}"/>
              </a:ext>
            </a:extLst>
          </p:cNvPr>
          <p:cNvSpPr txBox="1"/>
          <p:nvPr/>
        </p:nvSpPr>
        <p:spPr>
          <a:xfrm>
            <a:off x="755650" y="2068422"/>
            <a:ext cx="388858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200" b="1" dirty="0"/>
              <a:t>Offisielle norske klimarekneskapen for 2015 </a:t>
            </a:r>
          </a:p>
          <a:p>
            <a:pPr algn="ctr"/>
            <a:r>
              <a:rPr lang="nn-NO" sz="1050" dirty="0"/>
              <a:t>(avgrensa til utslepp som fysisk skjer innafor norsk territorium)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49913DD-9B92-4EB2-9D95-3D237B4BE9AE}"/>
              </a:ext>
            </a:extLst>
          </p:cNvPr>
          <p:cNvSpPr/>
          <p:nvPr/>
        </p:nvSpPr>
        <p:spPr>
          <a:xfrm>
            <a:off x="611560" y="6381908"/>
            <a:ext cx="16225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/>
              <a:t>https://www.ssb.no/klimagassn/</a:t>
            </a:r>
            <a:endParaRPr lang="nn-NO" sz="8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C0D71F5-D501-4D28-8193-0716F7316767}"/>
              </a:ext>
            </a:extLst>
          </p:cNvPr>
          <p:cNvSpPr/>
          <p:nvPr/>
        </p:nvSpPr>
        <p:spPr>
          <a:xfrm>
            <a:off x="4644231" y="2746092"/>
            <a:ext cx="748175" cy="368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5138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5F77C599-7C51-41D8-9530-F6467BAF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471" y="2729515"/>
            <a:ext cx="3366144" cy="2868427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A3B2778-172F-4263-B86C-33914399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746091"/>
            <a:ext cx="4996870" cy="368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E69213D-B7BA-4450-8394-BB488332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…samanlikna med utslepp frå ‘norsk reiseliv’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177AEDD-8C23-4802-87E0-4BB4629B5232}"/>
              </a:ext>
            </a:extLst>
          </p:cNvPr>
          <p:cNvCxnSpPr>
            <a:cxnSpLocks/>
          </p:cNvCxnSpPr>
          <p:nvPr/>
        </p:nvCxnSpPr>
        <p:spPr>
          <a:xfrm>
            <a:off x="5216904" y="3956085"/>
            <a:ext cx="2433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49F845BC-1370-49FB-9DF3-614524501E52}"/>
              </a:ext>
            </a:extLst>
          </p:cNvPr>
          <p:cNvSpPr/>
          <p:nvPr/>
        </p:nvSpPr>
        <p:spPr>
          <a:xfrm>
            <a:off x="4914033" y="3221401"/>
            <a:ext cx="302870" cy="157573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560DE89-7314-4ACC-A608-0FE29113BBAB}"/>
              </a:ext>
            </a:extLst>
          </p:cNvPr>
          <p:cNvSpPr txBox="1"/>
          <p:nvPr/>
        </p:nvSpPr>
        <p:spPr>
          <a:xfrm>
            <a:off x="755650" y="2068422"/>
            <a:ext cx="388858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200" b="1" dirty="0"/>
              <a:t>Offisielle norske klimarekneskapen for 2015 </a:t>
            </a:r>
          </a:p>
          <a:p>
            <a:pPr algn="ctr"/>
            <a:r>
              <a:rPr lang="nn-NO" sz="1050" dirty="0"/>
              <a:t>(avgrensa til utslepp som fysisk skjer innafor norsk territorium)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D18802C-5A05-46B3-A46E-1E0EAB4E15BE}"/>
              </a:ext>
            </a:extLst>
          </p:cNvPr>
          <p:cNvSpPr txBox="1"/>
          <p:nvPr/>
        </p:nvSpPr>
        <p:spPr>
          <a:xfrm>
            <a:off x="5566238" y="2164845"/>
            <a:ext cx="314661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050" b="1" dirty="0"/>
              <a:t>Klimarekneskap for norsk reiseliv for 2015</a:t>
            </a:r>
          </a:p>
          <a:p>
            <a:pPr algn="ctr"/>
            <a:r>
              <a:rPr lang="nn-NO" sz="900" dirty="0"/>
              <a:t>(nordmenn sin ferie i inn- og utland + utanlandske turistar sin ferie i Norge, inkludert utslepp frå reisa til og frå Norge)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49913DD-9B92-4EB2-9D95-3D237B4BE9AE}"/>
              </a:ext>
            </a:extLst>
          </p:cNvPr>
          <p:cNvSpPr/>
          <p:nvPr/>
        </p:nvSpPr>
        <p:spPr>
          <a:xfrm>
            <a:off x="611560" y="6419616"/>
            <a:ext cx="16225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/>
              <a:t>https://www.ssb.no/klimagassn/</a:t>
            </a:r>
            <a:endParaRPr lang="nn-NO" sz="800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3C7CADC-535F-435D-B949-8FE73A2271F4}"/>
              </a:ext>
            </a:extLst>
          </p:cNvPr>
          <p:cNvSpPr/>
          <p:nvPr/>
        </p:nvSpPr>
        <p:spPr>
          <a:xfrm>
            <a:off x="5386413" y="5597942"/>
            <a:ext cx="3437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800" dirty="0"/>
              <a:t>Oppdaterte data basert på  https://www.vestforsk.no/sites/default/files/migrate_files/r-sdn-sluttrapport-endeleg-260611-2-.pdf</a:t>
            </a:r>
          </a:p>
        </p:txBody>
      </p:sp>
      <p:sp>
        <p:nvSpPr>
          <p:cNvPr id="4" name="Høyre klammeparentes 3">
            <a:extLst>
              <a:ext uri="{FF2B5EF4-FFF2-40B4-BE49-F238E27FC236}">
                <a16:creationId xmlns:a16="http://schemas.microsoft.com/office/drawing/2014/main" id="{9949790B-BF9C-4F49-AB72-47C20ECBB659}"/>
              </a:ext>
            </a:extLst>
          </p:cNvPr>
          <p:cNvSpPr/>
          <p:nvPr/>
        </p:nvSpPr>
        <p:spPr>
          <a:xfrm rot="16200000">
            <a:off x="2739271" y="1114673"/>
            <a:ext cx="116096" cy="3075370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D38BB91-DF60-4A9F-A60A-1DFF02DBAB9B}"/>
              </a:ext>
            </a:extLst>
          </p:cNvPr>
          <p:cNvSpPr/>
          <p:nvPr/>
        </p:nvSpPr>
        <p:spPr>
          <a:xfrm>
            <a:off x="1187624" y="2778976"/>
            <a:ext cx="3147380" cy="2018176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340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303A0E-E0E7-4E75-8F5C-03E0BF85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Tilbake til klimaspelet SUSNORD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3B3E14E9-BA63-4F98-AB3E-E1396D82E1A6}"/>
              </a:ext>
            </a:extLst>
          </p:cNvPr>
          <p:cNvGraphicFramePr>
            <a:graphicFrameLocks noGrp="1"/>
          </p:cNvGraphicFramePr>
          <p:nvPr/>
        </p:nvGraphicFramePr>
        <p:xfrm>
          <a:off x="747674" y="2204864"/>
          <a:ext cx="7856774" cy="1800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66583">
                  <a:extLst>
                    <a:ext uri="{9D8B030D-6E8A-4147-A177-3AD203B41FA5}">
                      <a16:colId xmlns:a16="http://schemas.microsoft.com/office/drawing/2014/main" val="792162773"/>
                    </a:ext>
                  </a:extLst>
                </a:gridCol>
                <a:gridCol w="1671670">
                  <a:extLst>
                    <a:ext uri="{9D8B030D-6E8A-4147-A177-3AD203B41FA5}">
                      <a16:colId xmlns:a16="http://schemas.microsoft.com/office/drawing/2014/main" val="3472079934"/>
                    </a:ext>
                  </a:extLst>
                </a:gridCol>
                <a:gridCol w="1522177">
                  <a:extLst>
                    <a:ext uri="{9D8B030D-6E8A-4147-A177-3AD203B41FA5}">
                      <a16:colId xmlns:a16="http://schemas.microsoft.com/office/drawing/2014/main" val="337653021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2569673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73242663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Tema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Situasjon i 2005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  <a:latin typeface="+mn-lt"/>
                        </a:rPr>
                        <a:t>(som lagt inn i SUSNORD)</a:t>
                      </a:r>
                      <a:endParaRPr lang="nb-NO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Mål 2005-2025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  <a:latin typeface="+mn-lt"/>
                        </a:rPr>
                        <a:t>(</a:t>
                      </a:r>
                      <a:r>
                        <a:rPr lang="nb-NO" sz="900" dirty="0" err="1">
                          <a:effectLst/>
                          <a:latin typeface="+mn-lt"/>
                        </a:rPr>
                        <a:t>frå</a:t>
                      </a:r>
                      <a:r>
                        <a:rPr lang="nb-NO" sz="900" dirty="0">
                          <a:effectLst/>
                          <a:latin typeface="+mn-lt"/>
                        </a:rPr>
                        <a:t> SUSNORD)</a:t>
                      </a:r>
                      <a:endParaRPr lang="nb-NO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Faktisk utvikling </a:t>
                      </a:r>
                      <a:r>
                        <a:rPr lang="nb-NO" sz="11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sidan</a:t>
                      </a:r>
                      <a:r>
                        <a:rPr lang="nb-NO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2005 </a:t>
                      </a:r>
                      <a:endParaRPr lang="nb-NO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effectLst/>
                          <a:latin typeface="+mn-lt"/>
                        </a:rPr>
                        <a:t>Busines</a:t>
                      </a:r>
                      <a:r>
                        <a:rPr lang="nb-NO" sz="1100" dirty="0">
                          <a:effectLst/>
                          <a:latin typeface="+mn-lt"/>
                        </a:rPr>
                        <a:t>-as-</a:t>
                      </a:r>
                      <a:r>
                        <a:rPr lang="nb-NO" sz="1100" dirty="0" err="1">
                          <a:effectLst/>
                          <a:latin typeface="+mn-lt"/>
                        </a:rPr>
                        <a:t>usual</a:t>
                      </a:r>
                      <a:r>
                        <a:rPr lang="nb-NO" sz="1100" dirty="0">
                          <a:effectLst/>
                          <a:latin typeface="+mn-lt"/>
                        </a:rPr>
                        <a:t> scenario 2025 </a:t>
                      </a:r>
                      <a:r>
                        <a:rPr lang="nb-NO" sz="1100" baseline="30000" dirty="0">
                          <a:effectLst/>
                          <a:latin typeface="+mn-lt"/>
                        </a:rPr>
                        <a:t> </a:t>
                      </a:r>
                      <a:r>
                        <a:rPr lang="nb-NO" sz="110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  <a:latin typeface="+mn-lt"/>
                        </a:rPr>
                        <a:t>(</a:t>
                      </a:r>
                      <a:r>
                        <a:rPr lang="nb-NO" sz="900" dirty="0" err="1">
                          <a:effectLst/>
                          <a:latin typeface="+mn-lt"/>
                        </a:rPr>
                        <a:t>frå</a:t>
                      </a:r>
                      <a:r>
                        <a:rPr lang="nb-NO" sz="900" dirty="0">
                          <a:effectLst/>
                          <a:latin typeface="+mn-lt"/>
                        </a:rPr>
                        <a:t> SUSNORD)</a:t>
                      </a:r>
                      <a:endParaRPr lang="nb-NO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0259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Utslepp av CO</a:t>
                      </a:r>
                      <a:r>
                        <a:rPr lang="nb-NO" sz="1100" baseline="-25000" dirty="0">
                          <a:effectLst/>
                          <a:latin typeface="+mn-lt"/>
                        </a:rPr>
                        <a:t>2</a:t>
                      </a:r>
                      <a:endParaRPr lang="nb-NO" sz="1100" baseline="-25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9,78 </a:t>
                      </a:r>
                      <a:r>
                        <a:rPr lang="nb-NO" sz="1100" dirty="0" err="1">
                          <a:effectLst/>
                          <a:latin typeface="+mn-lt"/>
                        </a:rPr>
                        <a:t>millionar</a:t>
                      </a:r>
                      <a:r>
                        <a:rPr lang="nb-NO" sz="1100" dirty="0">
                          <a:effectLst/>
                          <a:latin typeface="+mn-lt"/>
                        </a:rPr>
                        <a:t> tonn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>
                          <a:effectLst/>
                          <a:latin typeface="+mn-lt"/>
                        </a:rPr>
                        <a:t>– 30 %</a:t>
                      </a:r>
                      <a:endParaRPr lang="nb-N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837828"/>
                  </a:ext>
                </a:extLst>
              </a:tr>
              <a:tr h="402943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Tal </a:t>
                      </a:r>
                      <a:r>
                        <a:rPr lang="nb-NO" sz="1100" dirty="0" err="1">
                          <a:effectLst/>
                          <a:latin typeface="+mn-lt"/>
                        </a:rPr>
                        <a:t>utanlandsturistar</a:t>
                      </a:r>
                      <a:r>
                        <a:rPr lang="nb-NO" sz="1100" dirty="0">
                          <a:effectLst/>
                          <a:latin typeface="+mn-lt"/>
                        </a:rPr>
                        <a:t> til Norge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>
                          <a:effectLst/>
                          <a:latin typeface="+mn-lt"/>
                        </a:rPr>
                        <a:t>3,9 millionar </a:t>
                      </a:r>
                      <a:endParaRPr lang="nb-N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>
                          <a:effectLst/>
                          <a:latin typeface="+mn-lt"/>
                        </a:rPr>
                        <a:t> + 1 </a:t>
                      </a:r>
                      <a:r>
                        <a:rPr lang="nb-NO" sz="1100" dirty="0" err="1">
                          <a:effectLst/>
                          <a:latin typeface="+mn-lt"/>
                        </a:rPr>
                        <a:t>millionar</a:t>
                      </a:r>
                      <a:r>
                        <a:rPr lang="nb-NO" sz="1100" dirty="0">
                          <a:effectLst/>
                          <a:latin typeface="+mn-lt"/>
                        </a:rPr>
                        <a:t> 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777969"/>
                  </a:ext>
                </a:extLst>
              </a:tr>
              <a:tr h="389145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 dirty="0" err="1">
                          <a:effectLst/>
                          <a:latin typeface="+mn-lt"/>
                        </a:rPr>
                        <a:t>Overskot</a:t>
                      </a:r>
                      <a:r>
                        <a:rPr lang="nb-NO" sz="1100" dirty="0">
                          <a:effectLst/>
                          <a:latin typeface="+mn-lt"/>
                        </a:rPr>
                        <a:t> etter skatt for norsk reiseliv</a:t>
                      </a: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n-NO" sz="1100" noProof="0" dirty="0">
                          <a:effectLst/>
                          <a:latin typeface="+mn-lt"/>
                        </a:rPr>
                        <a:t>132 milliardar NOK</a:t>
                      </a:r>
                      <a:endParaRPr lang="nn-NO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nb-NO" sz="1100">
                          <a:effectLst/>
                          <a:latin typeface="+mn-lt"/>
                        </a:rPr>
                        <a:t>Halde oppe 2005-nivået </a:t>
                      </a:r>
                      <a:endParaRPr lang="nb-N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nb-N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03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7287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18487</TotalTime>
  <Words>1530</Words>
  <Application>Microsoft Office PowerPoint</Application>
  <PresentationFormat>Skjermfremvisning (4:3)</PresentationFormat>
  <Paragraphs>234</Paragraphs>
  <Slides>16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Times New Roman</vt:lpstr>
      <vt:lpstr>Wingdings 2</vt:lpstr>
      <vt:lpstr>Default Design</vt:lpstr>
      <vt:lpstr>PowerPoint-presentasjon</vt:lpstr>
      <vt:lpstr>Bakgrunn</vt:lpstr>
      <vt:lpstr>Kva er ‘norsk reiseliv’ i denne samanhengen? </vt:lpstr>
      <vt:lpstr>Korleis måle berekraftig reiseliv?</vt:lpstr>
      <vt:lpstr>SUSNORD klimaspelet for reiselivet</vt:lpstr>
      <vt:lpstr>Tiltak som du kan «skru på» i SUSNORD</vt:lpstr>
      <vt:lpstr>‘Norske’ klimagassutslepp</vt:lpstr>
      <vt:lpstr>…samanlikna med utslepp frå ‘norsk reiseliv’</vt:lpstr>
      <vt:lpstr>Tilbake til klimaspelet SUSNORD</vt:lpstr>
      <vt:lpstr>Korleis spår SUSNORD utviklinga fram til 2025?</vt:lpstr>
      <vt:lpstr>Og korleis har det faktisk gått så langt?</vt:lpstr>
      <vt:lpstr>Erfaringar</vt:lpstr>
      <vt:lpstr>Og slik er det også generelt: Dei globale utsleppa følgjer verstefalls-scenarioet!</vt:lpstr>
      <vt:lpstr>Oppsummering</vt:lpstr>
      <vt:lpstr>Dokumentasjon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Monica Brugrand</cp:lastModifiedBy>
  <cp:revision>605</cp:revision>
  <cp:lastPrinted>2013-10-30T09:59:01Z</cp:lastPrinted>
  <dcterms:created xsi:type="dcterms:W3CDTF">2003-10-16T15:30:25Z</dcterms:created>
  <dcterms:modified xsi:type="dcterms:W3CDTF">2019-11-18T08:00:09Z</dcterms:modified>
</cp:coreProperties>
</file>